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268" r:id="rId2"/>
    <p:sldId id="257" r:id="rId3"/>
    <p:sldId id="260" r:id="rId4"/>
    <p:sldId id="269" r:id="rId5"/>
    <p:sldId id="285" r:id="rId6"/>
    <p:sldId id="270" r:id="rId7"/>
    <p:sldId id="258" r:id="rId8"/>
    <p:sldId id="271" r:id="rId9"/>
    <p:sldId id="272" r:id="rId10"/>
    <p:sldId id="273" r:id="rId11"/>
    <p:sldId id="274" r:id="rId12"/>
    <p:sldId id="261" r:id="rId13"/>
    <p:sldId id="263" r:id="rId14"/>
    <p:sldId id="265" r:id="rId15"/>
    <p:sldId id="264" r:id="rId16"/>
    <p:sldId id="275" r:id="rId17"/>
    <p:sldId id="266" r:id="rId18"/>
    <p:sldId id="276" r:id="rId19"/>
    <p:sldId id="277" r:id="rId20"/>
    <p:sldId id="278" r:id="rId21"/>
    <p:sldId id="279" r:id="rId22"/>
    <p:sldId id="287" r:id="rId23"/>
    <p:sldId id="267" r:id="rId24"/>
    <p:sldId id="281" r:id="rId25"/>
    <p:sldId id="284" r:id="rId26"/>
    <p:sldId id="288" r:id="rId27"/>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2">
          <p15:clr>
            <a:srgbClr val="A4A3A4"/>
          </p15:clr>
        </p15:guide>
        <p15:guide id="2" orient="horz" pos="1620">
          <p15:clr>
            <a:srgbClr val="A4A3A4"/>
          </p15:clr>
        </p15:guide>
        <p15:guide id="3" orient="horz" pos="2820">
          <p15:clr>
            <a:srgbClr val="A4A3A4"/>
          </p15:clr>
        </p15:guide>
        <p15:guide id="4" pos="2880">
          <p15:clr>
            <a:srgbClr val="A4A3A4"/>
          </p15:clr>
        </p15:guide>
        <p15:guide id="5" pos="4944">
          <p15:clr>
            <a:srgbClr val="A4A3A4"/>
          </p15:clr>
        </p15:guide>
        <p15:guide id="6" pos="240">
          <p15:clr>
            <a:srgbClr val="A4A3A4"/>
          </p15:clr>
        </p15:guide>
        <p15:guide id="7" orient="horz" pos="2916">
          <p15:clr>
            <a:srgbClr val="A4A3A4"/>
          </p15:clr>
        </p15:guide>
        <p15:guide id="8" orient="horz" pos="468">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EB5"/>
    <a:srgbClr val="D6DE23"/>
    <a:srgbClr val="41B6E6"/>
    <a:srgbClr val="0066CC"/>
    <a:srgbClr val="57B570"/>
    <a:srgbClr val="9BC038"/>
    <a:srgbClr val="0054AA"/>
    <a:srgbClr val="004686"/>
    <a:srgbClr val="0972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8" autoAdjust="0"/>
    <p:restoredTop sz="73691" autoAdjust="0"/>
  </p:normalViewPr>
  <p:slideViewPr>
    <p:cSldViewPr showGuides="1">
      <p:cViewPr varScale="1">
        <p:scale>
          <a:sx n="79" d="100"/>
          <a:sy n="79" d="100"/>
        </p:scale>
        <p:origin x="666" y="54"/>
      </p:cViewPr>
      <p:guideLst>
        <p:guide orient="horz" pos="612"/>
        <p:guide orient="horz" pos="1620"/>
        <p:guide orient="horz" pos="2820"/>
        <p:guide pos="2880"/>
        <p:guide pos="4944"/>
        <p:guide pos="240"/>
        <p:guide orient="horz" pos="2916"/>
        <p:guide orient="horz" pos="468"/>
      </p:guideLst>
    </p:cSldViewPr>
  </p:slideViewPr>
  <p:outlineViewPr>
    <p:cViewPr>
      <p:scale>
        <a:sx n="33" d="100"/>
        <a:sy n="33" d="100"/>
      </p:scale>
      <p:origin x="0" y="-1260"/>
    </p:cViewPr>
  </p:outlineViewPr>
  <p:notesTextViewPr>
    <p:cViewPr>
      <p:scale>
        <a:sx n="3" d="2"/>
        <a:sy n="3" d="2"/>
      </p:scale>
      <p:origin x="0" y="-2814"/>
    </p:cViewPr>
  </p:notesTextViewPr>
  <p:sorterViewPr>
    <p:cViewPr>
      <p:scale>
        <a:sx n="90" d="100"/>
        <a:sy n="90" d="100"/>
      </p:scale>
      <p:origin x="0" y="0"/>
    </p:cViewPr>
  </p:sorterViewPr>
  <p:notesViewPr>
    <p:cSldViewPr showGuides="1">
      <p:cViewPr varScale="1">
        <p:scale>
          <a:sx n="78" d="100"/>
          <a:sy n="78" d="100"/>
        </p:scale>
        <p:origin x="1284"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nchor="b"/>
          <a:lstStyle>
            <a:lvl1pPr algn="l">
              <a:defRPr sz="1200"/>
            </a:lvl1pPr>
          </a:lstStyle>
          <a:p>
            <a:endParaRPr lang="en-US">
              <a:solidFill>
                <a:srgbClr val="09727D"/>
              </a:solidFill>
            </a:endParaRPr>
          </a:p>
        </p:txBody>
      </p:sp>
      <p:sp>
        <p:nvSpPr>
          <p:cNvPr id="3" name="Date Placeholder 2"/>
          <p:cNvSpPr>
            <a:spLocks noGrp="1"/>
          </p:cNvSpPr>
          <p:nvPr>
            <p:ph type="dt" sz="quarter" idx="1"/>
          </p:nvPr>
        </p:nvSpPr>
        <p:spPr>
          <a:xfrm>
            <a:off x="2460307" y="8894762"/>
            <a:ext cx="3067050" cy="468313"/>
          </a:xfrm>
          <a:prstGeom prst="rect">
            <a:avLst/>
          </a:prstGeom>
        </p:spPr>
        <p:txBody>
          <a:bodyPr vert="horz" lIns="91440" tIns="45720" rIns="91440" bIns="45720" rtlCol="0" anchor="b"/>
          <a:lstStyle>
            <a:lvl1pPr algn="r">
              <a:defRPr sz="1200"/>
            </a:lvl1pPr>
          </a:lstStyle>
          <a:p>
            <a:fld id="{CDF58906-01F6-46C0-A73B-BF8E92F2EC4D}" type="datetimeFigureOut">
              <a:rPr lang="en-US" smtClean="0">
                <a:solidFill>
                  <a:srgbClr val="09727D"/>
                </a:solidFill>
              </a:rPr>
              <a:t>10/2/2018</a:t>
            </a:fld>
            <a:endParaRPr lang="en-US">
              <a:solidFill>
                <a:srgbClr val="09727D"/>
              </a:solidFill>
            </a:endParaRPr>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4707D438-0EDA-40A9-819A-55B5BBF2270C}" type="slidenum">
              <a:rPr lang="en-US" smtClean="0">
                <a:solidFill>
                  <a:srgbClr val="09727D"/>
                </a:solidFill>
              </a:rPr>
              <a:t>‹#›</a:t>
            </a:fld>
            <a:endParaRPr lang="en-US">
              <a:solidFill>
                <a:srgbClr val="09727D"/>
              </a:solidFill>
            </a:endParaRPr>
          </a:p>
        </p:txBody>
      </p:sp>
      <p:grpSp>
        <p:nvGrpSpPr>
          <p:cNvPr id="6" name="Group 5"/>
          <p:cNvGrpSpPr/>
          <p:nvPr/>
        </p:nvGrpSpPr>
        <p:grpSpPr>
          <a:xfrm>
            <a:off x="5748337" y="75640"/>
            <a:ext cx="1328738" cy="1183491"/>
            <a:chOff x="243840" y="182880"/>
            <a:chExt cx="1882140" cy="1676400"/>
          </a:xfrm>
        </p:grpSpPr>
        <p:sp>
          <p:nvSpPr>
            <p:cNvPr id="7" name="Rectangle 6"/>
            <p:cNvSpPr/>
            <p:nvPr userDrawn="1"/>
          </p:nvSpPr>
          <p:spPr>
            <a:xfrm>
              <a:off x="243840" y="182880"/>
              <a:ext cx="1882140" cy="16764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 y="314056"/>
              <a:ext cx="1059180" cy="1055649"/>
            </a:xfrm>
            <a:prstGeom prst="flowChartProcess">
              <a:avLst/>
            </a:prstGeom>
          </p:spPr>
        </p:pic>
      </p:grpSp>
      <p:sp>
        <p:nvSpPr>
          <p:cNvPr id="9" name="Footer Placeholder 5"/>
          <p:cNvSpPr txBox="1">
            <a:spLocks/>
          </p:cNvSpPr>
          <p:nvPr/>
        </p:nvSpPr>
        <p:spPr>
          <a:xfrm>
            <a:off x="414337" y="8893296"/>
            <a:ext cx="2652396" cy="468154"/>
          </a:xfrm>
          <a:prstGeom prst="rect">
            <a:avLst/>
          </a:prstGeom>
        </p:spPr>
        <p:txBody>
          <a:bodyPr vert="horz" lIns="93936" tIns="46968" rIns="93936" bIns="46968" rtlCol="0" anchor="b"/>
          <a:lstStyle>
            <a:defPPr>
              <a:defRPr lang="en-US"/>
            </a:defPPr>
            <a:lvl1pPr marL="0" algn="l" defTabSz="914400" rtl="0" eaLnBrk="1" latinLnBrk="0" hangingPunct="1">
              <a:defRPr sz="1200" kern="1200">
                <a:solidFill>
                  <a:srgbClr val="0972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AMGA 2018, All rights reserved.</a:t>
            </a:r>
            <a:endParaRPr lang="en-US" dirty="0"/>
          </a:p>
        </p:txBody>
      </p:sp>
    </p:spTree>
    <p:extLst>
      <p:ext uri="{BB962C8B-B14F-4D97-AF65-F5344CB8AC3E}">
        <p14:creationId xmlns:p14="http://schemas.microsoft.com/office/powerpoint/2010/main" val="3596847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nchor="b"/>
          <a:lstStyle>
            <a:lvl1pPr algn="r">
              <a:defRPr sz="1200">
                <a:solidFill>
                  <a:srgbClr val="09727D"/>
                </a:solidFill>
              </a:defRPr>
            </a:lvl1pPr>
          </a:lstStyle>
          <a:p>
            <a:fld id="{0C16B3A6-50E2-4B98-AB7E-BF99F068047E}" type="datetimeFigureOut">
              <a:rPr lang="en-US" smtClean="0"/>
              <a:pPr/>
              <a:t>10/2/2018</a:t>
            </a:fld>
            <a:endParaRPr lang="en-US" dirty="0"/>
          </a:p>
        </p:txBody>
      </p:sp>
      <p:sp>
        <p:nvSpPr>
          <p:cNvPr id="4" name="Slide Image Placeholder 3"/>
          <p:cNvSpPr>
            <a:spLocks noGrp="1" noRot="1" noChangeAspect="1"/>
          </p:cNvSpPr>
          <p:nvPr>
            <p:ph type="sldImg" idx="2"/>
          </p:nvPr>
        </p:nvSpPr>
        <p:spPr>
          <a:xfrm>
            <a:off x="1084893" y="642937"/>
            <a:ext cx="4907289" cy="27606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414337" y="3614737"/>
            <a:ext cx="6248400" cy="5046108"/>
          </a:xfrm>
          <a:prstGeom prst="rect">
            <a:avLst/>
          </a:prstGeom>
        </p:spPr>
        <p:txBody>
          <a:bodyPr vert="horz" lIns="93936" tIns="46968" rIns="93936" bIns="46968"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414337" y="8893296"/>
            <a:ext cx="2652396" cy="468154"/>
          </a:xfrm>
          <a:prstGeom prst="rect">
            <a:avLst/>
          </a:prstGeom>
        </p:spPr>
        <p:txBody>
          <a:bodyPr vert="horz" lIns="93936" tIns="46968" rIns="93936" bIns="46968" rtlCol="0" anchor="b"/>
          <a:lstStyle>
            <a:lvl1pPr algn="l">
              <a:defRPr sz="1200">
                <a:solidFill>
                  <a:srgbClr val="09727D"/>
                </a:solidFill>
              </a:defRPr>
            </a:lvl1pPr>
          </a:lstStyle>
          <a:p>
            <a:r>
              <a:rPr lang="en-US" dirty="0" smtClean="0">
                <a:solidFill>
                  <a:srgbClr val="005EB5"/>
                </a:solidFill>
              </a:rPr>
              <a:t>AMGA 2018, All rights reserved</a:t>
            </a:r>
            <a:r>
              <a:rPr lang="en-US" dirty="0" smtClean="0"/>
              <a:t>.</a:t>
            </a:r>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solidFill>
                  <a:srgbClr val="005EB5"/>
                </a:solidFill>
              </a:defRPr>
            </a:lvl1pPr>
          </a:lstStyle>
          <a:p>
            <a:fld id="{436C31D5-9B4C-47AB-8E14-1401555635B6}" type="slidenum">
              <a:rPr lang="en-US" smtClean="0"/>
              <a:pPr/>
              <a:t>‹#›</a:t>
            </a:fld>
            <a:endParaRPr lang="en-US" dirty="0"/>
          </a:p>
        </p:txBody>
      </p:sp>
    </p:spTree>
    <p:extLst>
      <p:ext uri="{BB962C8B-B14F-4D97-AF65-F5344CB8AC3E}">
        <p14:creationId xmlns:p14="http://schemas.microsoft.com/office/powerpoint/2010/main" val="4236885993"/>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40640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746125"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425575"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smtClean="0"/>
              <a:t>As you may know, our organization is one of over 150 medical groups and health systems nationwide participating in AMGA’s Diabetes: Together 2 Goal® campaign. </a:t>
            </a:r>
          </a:p>
          <a:p>
            <a:pPr marL="171450" indent="-171450">
              <a:buFont typeface="Arial" panose="020B0604020202020204" pitchFamily="34" charset="0"/>
              <a:buChar char="•"/>
            </a:pPr>
            <a:r>
              <a:rPr lang="en-US" sz="1200" baseline="0" dirty="0" smtClean="0"/>
              <a:t>This campaign aims to empower healthcare providers like us to collectively improve care for 1 million people living with Type 2 diabetes by 2019. </a:t>
            </a:r>
          </a:p>
          <a:p>
            <a:pPr marL="171450" indent="-171450">
              <a:buFont typeface="Arial" panose="020B0604020202020204" pitchFamily="34" charset="0"/>
              <a:buChar char="•"/>
            </a:pPr>
            <a:r>
              <a:rPr lang="en-US" sz="1200" baseline="0" dirty="0" smtClean="0"/>
              <a:t>Together 2 Goal® has provided a range of resources – from a campaign toolkit, to monthly webinars, data and benchmarking, and more – to help us improve diabetes management.   </a:t>
            </a:r>
          </a:p>
          <a:p>
            <a:pPr marL="171450" indent="-171450">
              <a:buFont typeface="Arial" panose="020B0604020202020204" pitchFamily="34" charset="0"/>
              <a:buChar char="•"/>
            </a:pPr>
            <a:r>
              <a:rPr lang="en-US" sz="1200" baseline="0" dirty="0" smtClean="0"/>
              <a:t>Together we’ve improved care for nearly 500,000 Americans to date. </a:t>
            </a:r>
          </a:p>
          <a:p>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a:t>
            </a:fld>
            <a:endParaRPr lang="en-US" dirty="0"/>
          </a:p>
        </p:txBody>
      </p:sp>
    </p:spTree>
    <p:extLst>
      <p:ext uri="{BB962C8B-B14F-4D97-AF65-F5344CB8AC3E}">
        <p14:creationId xmlns:p14="http://schemas.microsoft.com/office/powerpoint/2010/main" val="276744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r>
              <a:rPr lang="en-US" dirty="0" smtClean="0"/>
              <a:t>Alternative: “I see that you’ve been successfully checking fasting blood glucose two to three times this past</a:t>
            </a:r>
            <a:r>
              <a:rPr lang="en-US" baseline="0" dirty="0" smtClean="0"/>
              <a:t> week. Great work. What might make it easier for you to also check after meals a few times?”</a:t>
            </a:r>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15</a:t>
            </a:fld>
            <a:endParaRPr lang="en-US" dirty="0"/>
          </a:p>
        </p:txBody>
      </p:sp>
    </p:spTree>
    <p:extLst>
      <p:ext uri="{BB962C8B-B14F-4D97-AF65-F5344CB8AC3E}">
        <p14:creationId xmlns:p14="http://schemas.microsoft.com/office/powerpoint/2010/main" val="4292324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17</a:t>
            </a:fld>
            <a:endParaRPr lang="en-US" dirty="0"/>
          </a:p>
        </p:txBody>
      </p:sp>
    </p:spTree>
    <p:extLst>
      <p:ext uri="{BB962C8B-B14F-4D97-AF65-F5344CB8AC3E}">
        <p14:creationId xmlns:p14="http://schemas.microsoft.com/office/powerpoint/2010/main" val="189464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18</a:t>
            </a:fld>
            <a:endParaRPr lang="en-US" dirty="0"/>
          </a:p>
        </p:txBody>
      </p:sp>
    </p:spTree>
    <p:extLst>
      <p:ext uri="{BB962C8B-B14F-4D97-AF65-F5344CB8AC3E}">
        <p14:creationId xmlns:p14="http://schemas.microsoft.com/office/powerpoint/2010/main" val="221029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S.M.A.R.T.</a:t>
            </a:r>
            <a:r>
              <a:rPr lang="en-US" baseline="0" dirty="0" smtClean="0"/>
              <a:t> – specific, measurable, achievable, realistic, time-bound. </a:t>
            </a:r>
          </a:p>
          <a:p>
            <a:pPr marL="171450" indent="-171450">
              <a:buFont typeface="Arial" panose="020B0604020202020204" pitchFamily="34" charset="0"/>
              <a:buChar char="•"/>
            </a:pPr>
            <a:r>
              <a:rPr lang="en-US" baseline="0" dirty="0" smtClean="0"/>
              <a:t>[Consider discussing how you would engage or incorporate a family member or caregiver in the setting of a S.M.A.R.T. goal.]</a:t>
            </a:r>
          </a:p>
        </p:txBody>
      </p:sp>
      <p:sp>
        <p:nvSpPr>
          <p:cNvPr id="4" name="Slide Number Placeholder 3"/>
          <p:cNvSpPr>
            <a:spLocks noGrp="1"/>
          </p:cNvSpPr>
          <p:nvPr>
            <p:ph type="sldNum" sz="quarter" idx="10"/>
          </p:nvPr>
        </p:nvSpPr>
        <p:spPr/>
        <p:txBody>
          <a:bodyPr/>
          <a:lstStyle/>
          <a:p>
            <a:fld id="{436C31D5-9B4C-47AB-8E14-1401555635B6}" type="slidenum">
              <a:rPr lang="en-US" smtClean="0"/>
              <a:pPr/>
              <a:t>19</a:t>
            </a:fld>
            <a:endParaRPr lang="en-US" dirty="0"/>
          </a:p>
        </p:txBody>
      </p:sp>
    </p:spTree>
    <p:extLst>
      <p:ext uri="{BB962C8B-B14F-4D97-AF65-F5344CB8AC3E}">
        <p14:creationId xmlns:p14="http://schemas.microsoft.com/office/powerpoint/2010/main" val="2013097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20</a:t>
            </a:fld>
            <a:endParaRPr lang="en-US" dirty="0"/>
          </a:p>
        </p:txBody>
      </p:sp>
    </p:spTree>
    <p:extLst>
      <p:ext uri="{BB962C8B-B14F-4D97-AF65-F5344CB8AC3E}">
        <p14:creationId xmlns:p14="http://schemas.microsoft.com/office/powerpoint/2010/main" val="3926198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How do we determine whether or not a patient is at goal? </a:t>
            </a:r>
            <a:r>
              <a:rPr lang="en-US" b="0" dirty="0" smtClean="0"/>
              <a:t>For</a:t>
            </a:r>
            <a:r>
              <a:rPr lang="en-US" b="0" baseline="0" dirty="0" smtClean="0"/>
              <a:t> example, what if a patient is just barely about the A1C or blood pressure threshold? What if the patient meets three out of four measures of the diabetes bundle (A1C control, blood pressure control, lipid management based on statin prescribed, medical attention for nephropathy)? </a:t>
            </a:r>
            <a:endParaRPr lang="en-US" b="1"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21</a:t>
            </a:fld>
            <a:endParaRPr lang="en-US" dirty="0"/>
          </a:p>
        </p:txBody>
      </p:sp>
    </p:spTree>
    <p:extLst>
      <p:ext uri="{BB962C8B-B14F-4D97-AF65-F5344CB8AC3E}">
        <p14:creationId xmlns:p14="http://schemas.microsoft.com/office/powerpoint/2010/main" val="974279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r>
              <a:rPr lang="en-US" dirty="0" smtClean="0"/>
              <a:t>[Take this time</a:t>
            </a:r>
            <a:r>
              <a:rPr lang="en-US" baseline="0" dirty="0" smtClean="0"/>
              <a:t> to recognize staff that are doing exceptionally well as part of the diabetes care team and are making a difference in the lives of patients with Type 2 diabetes. See the </a:t>
            </a:r>
            <a:r>
              <a:rPr lang="en-US" b="1" baseline="0" dirty="0" smtClean="0"/>
              <a:t>“NDOA Participation Guide”</a:t>
            </a:r>
            <a:r>
              <a:rPr lang="en-US" baseline="0" dirty="0" smtClean="0"/>
              <a:t> for different categories of recognition you can consider. Please feel free to use the </a:t>
            </a:r>
            <a:r>
              <a:rPr lang="en-US" b="1" baseline="0" dirty="0" smtClean="0"/>
              <a:t>“Certificate Template”</a:t>
            </a:r>
            <a:r>
              <a:rPr lang="en-US" baseline="0" dirty="0" smtClean="0"/>
              <a:t> provided in the kit to reward staff at this time.]</a:t>
            </a:r>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22</a:t>
            </a:fld>
            <a:endParaRPr lang="en-US" dirty="0"/>
          </a:p>
        </p:txBody>
      </p:sp>
    </p:spTree>
    <p:extLst>
      <p:ext uri="{BB962C8B-B14F-4D97-AF65-F5344CB8AC3E}">
        <p14:creationId xmlns:p14="http://schemas.microsoft.com/office/powerpoint/2010/main" val="3730623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0" indent="0" algn="l" defTabSz="914400" rtl="0" eaLnBrk="1" latinLnBrk="0" hangingPunct="1">
              <a:buFont typeface="Arial" panose="020B0604020202020204" pitchFamily="34" charset="0"/>
              <a:buNone/>
            </a:pPr>
            <a:r>
              <a:rPr lang="en-US" sz="1200" b="1" i="0" dirty="0" smtClean="0"/>
              <a:t>A New Language for Diabetes: Improving Communication with and about People with Diabetes </a:t>
            </a:r>
            <a:r>
              <a:rPr lang="en-US" sz="1200" dirty="0" smtClean="0"/>
              <a:t>(Diabetes Australia): </a:t>
            </a:r>
            <a:r>
              <a:rPr lang="en-US" sz="1200" kern="1200" dirty="0" smtClean="0">
                <a:solidFill>
                  <a:schemeClr val="tx1"/>
                </a:solidFill>
                <a:latin typeface="+mn-lt"/>
                <a:ea typeface="+mn-ea"/>
                <a:cs typeface="+mn-cs"/>
              </a:rPr>
              <a:t>https://static.diabetesaustralia.com.au/s/fileassets/diabetes-australia/f4346fcb-511d-4500-9cd1-8a13068d5260.pdf</a:t>
            </a:r>
          </a:p>
          <a:p>
            <a:endParaRPr lang="en-US" sz="1200" dirty="0" smtClean="0"/>
          </a:p>
          <a:p>
            <a:r>
              <a:rPr lang="en-US" sz="1200" b="1" dirty="0" smtClean="0"/>
              <a:t>Diabetes</a:t>
            </a:r>
            <a:r>
              <a:rPr lang="en-US" sz="1200" b="1" baseline="0" dirty="0" smtClean="0"/>
              <a:t> and Your Heart: Making the Connection </a:t>
            </a:r>
            <a:r>
              <a:rPr lang="en-US" sz="1200" dirty="0" smtClean="0"/>
              <a:t>(Novo Nordisk, Inc.):</a:t>
            </a:r>
            <a:r>
              <a:rPr lang="en-US" sz="1200" baseline="0" dirty="0" smtClean="0"/>
              <a:t> </a:t>
            </a:r>
          </a:p>
          <a:p>
            <a:r>
              <a:rPr lang="en-US" sz="1200" baseline="0" dirty="0" smtClean="0"/>
              <a:t>http://www.together2goal.org/assets/PDF/novoDiscussionGuide.pdf</a:t>
            </a:r>
          </a:p>
          <a:p>
            <a:endParaRPr lang="en-US" sz="1200" b="1" dirty="0" smtClean="0"/>
          </a:p>
          <a:p>
            <a:r>
              <a:rPr lang="en-US" sz="1200" b="1" dirty="0" smtClean="0"/>
              <a:t>Diabetes Distress Scale </a:t>
            </a:r>
            <a:r>
              <a:rPr lang="en-US" sz="1200" dirty="0" smtClean="0"/>
              <a:t>(Behavioral Diabetes Institute): </a:t>
            </a:r>
          </a:p>
          <a:p>
            <a:r>
              <a:rPr lang="en-US" sz="1200" dirty="0" smtClean="0"/>
              <a:t>http://behavioraldiabetes.org/xwp/wp-content/uploads/2017/02/The-DDS-with-scoring-recommendations-123116.pdf</a:t>
            </a:r>
          </a:p>
          <a:p>
            <a:endParaRPr lang="en-US" sz="1200" dirty="0" smtClean="0"/>
          </a:p>
          <a:p>
            <a:r>
              <a:rPr lang="en-US" sz="1200" b="1" dirty="0" smtClean="0"/>
              <a:t>Language</a:t>
            </a:r>
            <a:r>
              <a:rPr lang="en-US" sz="1200" b="1" baseline="0" dirty="0" smtClean="0"/>
              <a:t> Matters: Language &amp; Diabetes </a:t>
            </a:r>
            <a:r>
              <a:rPr lang="en-US" sz="1200" dirty="0" smtClean="0"/>
              <a:t>(National Health Service England): </a:t>
            </a:r>
          </a:p>
          <a:p>
            <a:r>
              <a:rPr lang="en-US" sz="1200" dirty="0" smtClean="0"/>
              <a:t>https://www.england.nhs.uk/wp-content/uploads/2018/06/language-matters.pdf</a:t>
            </a:r>
          </a:p>
          <a:p>
            <a:endParaRPr lang="en-US" sz="1200" dirty="0" smtClean="0"/>
          </a:p>
          <a:p>
            <a:r>
              <a:rPr lang="en-US" sz="1200" b="1" dirty="0" smtClean="0"/>
              <a:t>Mental</a:t>
            </a:r>
            <a:r>
              <a:rPr lang="en-US" sz="1200" b="1" baseline="0" dirty="0" smtClean="0"/>
              <a:t> Health Provider Directory</a:t>
            </a:r>
            <a:r>
              <a:rPr lang="en-US" sz="1200" dirty="0" smtClean="0"/>
              <a:t> (American Diabetes Association): </a:t>
            </a:r>
          </a:p>
          <a:p>
            <a:r>
              <a:rPr lang="en-US" sz="1200" dirty="0" smtClean="0"/>
              <a:t>https://professional.diabetes.org/ada-mental-health-provider-directory</a:t>
            </a:r>
          </a:p>
          <a:p>
            <a:endParaRPr lang="en-US" sz="1200" dirty="0" smtClean="0"/>
          </a:p>
          <a:p>
            <a:r>
              <a:rPr lang="en-US" sz="1200" b="1" dirty="0" smtClean="0"/>
              <a:t>Psychosocial</a:t>
            </a:r>
            <a:r>
              <a:rPr lang="en-US" sz="1200" b="1" baseline="0" dirty="0" smtClean="0"/>
              <a:t> Care in People with Diabetes </a:t>
            </a:r>
            <a:r>
              <a:rPr lang="en-US" sz="1200" b="1" baseline="0" dirty="0" smtClean="0"/>
              <a:t>Webcast </a:t>
            </a:r>
            <a:r>
              <a:rPr lang="en-US" sz="1200" baseline="0" dirty="0" smtClean="0"/>
              <a:t>(</a:t>
            </a:r>
            <a:r>
              <a:rPr lang="en-US" sz="1200" baseline="0" dirty="0" smtClean="0"/>
              <a:t>American Diabetes Association):</a:t>
            </a:r>
          </a:p>
          <a:p>
            <a:r>
              <a:rPr lang="en-US" sz="1200" baseline="0" dirty="0" smtClean="0"/>
              <a:t>https://ada.healthmonix.com/allcourses/home/details/3300</a:t>
            </a:r>
          </a:p>
          <a:p>
            <a:endParaRPr lang="en-US" sz="1200"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smtClean="0"/>
              <a:t>Speaking the Language of Diabetes: Language Guidance for Diabetes-Related Research, Education, </a:t>
            </a:r>
            <a:r>
              <a:rPr lang="en-US" sz="1200" b="1" baseline="0" smtClean="0"/>
              <a:t>and Publications </a:t>
            </a:r>
            <a:r>
              <a:rPr lang="en-US" sz="1200" smtClean="0"/>
              <a:t>(American </a:t>
            </a:r>
            <a:r>
              <a:rPr lang="en-US" sz="1200" dirty="0" smtClean="0"/>
              <a:t>Association of Diabetes Educators):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https://www.diabeteseducator.org/docs/default-source/practice/educator-tools/HCP-diabetes-language-guidance.pdf?sfvrsn=8</a:t>
            </a:r>
          </a:p>
          <a:p>
            <a:endParaRPr lang="en-US" sz="1200"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The Use of Language in Diabetes Care and Education </a:t>
            </a:r>
            <a:r>
              <a:rPr lang="en-US" sz="1200" b="0" dirty="0" smtClean="0"/>
              <a:t>(</a:t>
            </a:r>
            <a:r>
              <a:rPr lang="en-US" sz="1200" b="0" i="1" dirty="0" smtClean="0"/>
              <a:t>The Diabetes Educator</a:t>
            </a:r>
            <a:r>
              <a:rPr lang="en-US" sz="1200" b="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https://www.diabeteseducator.org/practice/educator-tools/diabetes-language-paper</a:t>
            </a:r>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23</a:t>
            </a:fld>
            <a:endParaRPr lang="en-US" dirty="0"/>
          </a:p>
        </p:txBody>
      </p:sp>
    </p:spTree>
    <p:extLst>
      <p:ext uri="{BB962C8B-B14F-4D97-AF65-F5344CB8AC3E}">
        <p14:creationId xmlns:p14="http://schemas.microsoft.com/office/powerpoint/2010/main" val="2366239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While</a:t>
            </a:r>
            <a:r>
              <a:rPr lang="en-US" baseline="0" dirty="0" smtClean="0"/>
              <a:t> National Day of Action is a great opportunity to “take action” to improve diabetes care, we all know it takes more than one day to make a difference in our diabetes management efforts. Here are some things we can do beyond today: </a:t>
            </a:r>
          </a:p>
          <a:p>
            <a:pPr marL="577850" lvl="1" indent="-171450">
              <a:buFont typeface="Arial" panose="020B0604020202020204" pitchFamily="34" charset="0"/>
              <a:buChar char="•"/>
            </a:pPr>
            <a:r>
              <a:rPr lang="en-US" b="1" baseline="0" dirty="0" smtClean="0"/>
              <a:t>Continue the discussion – </a:t>
            </a:r>
            <a:r>
              <a:rPr lang="en-US" b="0" baseline="0" dirty="0" smtClean="0"/>
              <a:t>today we discussed a few ways to make our diabetes office visits more efficient. Let’s be sure to continue this conversation so we can implement some of the great ideas that were shared today! </a:t>
            </a:r>
          </a:p>
          <a:p>
            <a:pPr marL="577850" lvl="1" indent="-171450">
              <a:buFont typeface="Arial" panose="020B0604020202020204" pitchFamily="34" charset="0"/>
              <a:buChar char="•"/>
            </a:pPr>
            <a:r>
              <a:rPr lang="en-US" b="1" baseline="0" dirty="0" smtClean="0"/>
              <a:t>Attend a T2G monthly webinar </a:t>
            </a:r>
            <a:r>
              <a:rPr lang="en-US" b="0" baseline="0" dirty="0" smtClean="0"/>
              <a:t>– as a participating group in Together 2 Goal®, we can ALL attend monthly campaign webinars that focus on diabetes improvement for free. You can view the topics at www.together2goal.org. To register email together2goal@amga.org. </a:t>
            </a:r>
          </a:p>
          <a:p>
            <a:pPr marL="577850" lvl="1" indent="-171450">
              <a:buFont typeface="Arial" panose="020B0604020202020204" pitchFamily="34" charset="0"/>
              <a:buChar char="•"/>
            </a:pPr>
            <a:r>
              <a:rPr lang="en-US" b="1" baseline="0" dirty="0" smtClean="0"/>
              <a:t>Consult the T2G Campaign Toolkit </a:t>
            </a:r>
            <a:r>
              <a:rPr lang="en-US" b="0" baseline="0" dirty="0" smtClean="0"/>
              <a:t>– The Together 2 Goal® Campaign Toolkit offers a host of practical, proven tools and resources from other medical groups and health systems that have successfully improved diabetes care. Instead of recreating the wheel, let’s see what we can adapt for our use! </a:t>
            </a:r>
          </a:p>
          <a:p>
            <a:pPr marL="917575" lvl="2" indent="-171450">
              <a:buFont typeface="Arial" panose="020B0604020202020204" pitchFamily="34" charset="0"/>
              <a:buChar char="•"/>
            </a:pPr>
            <a:r>
              <a:rPr lang="en-US" b="0" baseline="0" dirty="0" smtClean="0"/>
              <a:t>Campaign Toolkit Link: http://www.together2goal.org/Improve/toolkit_improve.html</a:t>
            </a:r>
          </a:p>
          <a:p>
            <a:pPr marL="577850" lvl="1" indent="-171450">
              <a:buFont typeface="Arial" panose="020B0604020202020204" pitchFamily="34" charset="0"/>
              <a:buChar char="•"/>
            </a:pPr>
            <a:r>
              <a:rPr lang="en-US" b="1" baseline="0" dirty="0" smtClean="0"/>
              <a:t>Use data to improve – </a:t>
            </a:r>
            <a:r>
              <a:rPr lang="en-US" b="0" baseline="0" dirty="0" smtClean="0"/>
              <a:t>We track our diabetes improvement efforts by [reporting data to the campaign on a quarterly basis] or [XXXX]. Let’s discuss how we can all use this data to measure progress, fill care gaps, and improve. </a:t>
            </a:r>
          </a:p>
          <a:p>
            <a:pPr marL="577850" lvl="1" indent="-171450">
              <a:buFont typeface="Arial" panose="020B0604020202020204" pitchFamily="34" charset="0"/>
              <a:buChar char="•"/>
            </a:pPr>
            <a:r>
              <a:rPr lang="en-US" b="1" baseline="0" dirty="0" smtClean="0"/>
              <a:t>Visit www.together2goal.org – </a:t>
            </a:r>
            <a:r>
              <a:rPr lang="en-US" b="0" baseline="0" dirty="0" smtClean="0"/>
              <a:t>The campaign website has a range of resources available to help us in our diabetes improvement journey including webinar archives, quick wins, best practices from other campaign participants, and much more!</a:t>
            </a:r>
            <a:endParaRPr lang="en-US" b="1" baseline="0" dirty="0" smtClean="0"/>
          </a:p>
          <a:p>
            <a:pPr marL="577850" lvl="1" indent="-171450">
              <a:buFont typeface="Arial" panose="020B0604020202020204" pitchFamily="34" charset="0"/>
              <a:buChar char="•"/>
            </a:pPr>
            <a:endParaRPr lang="en-US" b="0" baseline="0" dirty="0" smtClean="0"/>
          </a:p>
          <a:p>
            <a:pPr marL="577850" lvl="1" indent="-171450">
              <a:buFont typeface="Arial" panose="020B0604020202020204" pitchFamily="34" charset="0"/>
              <a:buChar char="•"/>
            </a:pPr>
            <a:endParaRPr lang="en-US" b="0" baseline="0" dirty="0" smtClean="0"/>
          </a:p>
          <a:p>
            <a:pPr marL="577850" lvl="1"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436C31D5-9B4C-47AB-8E14-1401555635B6}" type="slidenum">
              <a:rPr lang="en-US" smtClean="0"/>
              <a:pPr/>
              <a:t>24</a:t>
            </a:fld>
            <a:endParaRPr lang="en-US" dirty="0"/>
          </a:p>
        </p:txBody>
      </p:sp>
    </p:spTree>
    <p:extLst>
      <p:ext uri="{BB962C8B-B14F-4D97-AF65-F5344CB8AC3E}">
        <p14:creationId xmlns:p14="http://schemas.microsoft.com/office/powerpoint/2010/main" val="222168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25</a:t>
            </a:fld>
            <a:endParaRPr lang="en-US" dirty="0"/>
          </a:p>
        </p:txBody>
      </p:sp>
    </p:spTree>
    <p:extLst>
      <p:ext uri="{BB962C8B-B14F-4D97-AF65-F5344CB8AC3E}">
        <p14:creationId xmlns:p14="http://schemas.microsoft.com/office/powerpoint/2010/main" val="396704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Today is National Day of Action --- the campaign’s annual observance where healthcare professionals come together to “take action” to improve diabetes care. </a:t>
            </a:r>
          </a:p>
          <a:p>
            <a:pPr marL="171450" indent="-171450">
              <a:buFont typeface="Arial" panose="020B0604020202020204" pitchFamily="34" charset="0"/>
              <a:buChar char="•"/>
            </a:pPr>
            <a:r>
              <a:rPr lang="en-US" baseline="0" dirty="0" smtClean="0"/>
              <a:t>The theme of this year’s National Day of Action is a “T2G Talk &amp; Taste.” </a:t>
            </a:r>
          </a:p>
          <a:p>
            <a:pPr marL="171450" indent="-171450">
              <a:buFont typeface="Arial" panose="020B0604020202020204" pitchFamily="34" charset="0"/>
              <a:buChar char="•"/>
            </a:pPr>
            <a:r>
              <a:rPr lang="en-US" baseline="0" dirty="0" smtClean="0"/>
              <a:t>So today, we’re going to enjoy a healthy meal and talk about how we can improve diabetes care!</a:t>
            </a:r>
          </a:p>
        </p:txBody>
      </p:sp>
      <p:sp>
        <p:nvSpPr>
          <p:cNvPr id="4" name="Slide Number Placeholder 3"/>
          <p:cNvSpPr>
            <a:spLocks noGrp="1"/>
          </p:cNvSpPr>
          <p:nvPr>
            <p:ph type="sldNum" sz="quarter" idx="10"/>
          </p:nvPr>
        </p:nvSpPr>
        <p:spPr/>
        <p:txBody>
          <a:bodyPr/>
          <a:lstStyle/>
          <a:p>
            <a:fld id="{436C31D5-9B4C-47AB-8E14-1401555635B6}" type="slidenum">
              <a:rPr lang="en-US" smtClean="0"/>
              <a:pPr/>
              <a:t>2</a:t>
            </a:fld>
            <a:endParaRPr lang="en-US" dirty="0"/>
          </a:p>
        </p:txBody>
      </p:sp>
    </p:spTree>
    <p:extLst>
      <p:ext uri="{BB962C8B-B14F-4D97-AF65-F5344CB8AC3E}">
        <p14:creationId xmlns:p14="http://schemas.microsoft.com/office/powerpoint/2010/main" val="2138963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26</a:t>
            </a:fld>
            <a:endParaRPr lang="en-US" dirty="0"/>
          </a:p>
        </p:txBody>
      </p:sp>
    </p:spTree>
    <p:extLst>
      <p:ext uri="{BB962C8B-B14F-4D97-AF65-F5344CB8AC3E}">
        <p14:creationId xmlns:p14="http://schemas.microsoft.com/office/powerpoint/2010/main" val="410836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smtClean="0"/>
              <a:t>Here is our agenda for today’s T2G Talk &amp; Taste. </a:t>
            </a:r>
          </a:p>
        </p:txBody>
      </p:sp>
      <p:sp>
        <p:nvSpPr>
          <p:cNvPr id="4" name="Slide Number Placeholder 3"/>
          <p:cNvSpPr>
            <a:spLocks noGrp="1"/>
          </p:cNvSpPr>
          <p:nvPr>
            <p:ph type="sldNum" sz="quarter" idx="10"/>
          </p:nvPr>
        </p:nvSpPr>
        <p:spPr/>
        <p:txBody>
          <a:bodyPr/>
          <a:lstStyle/>
          <a:p>
            <a:fld id="{436C31D5-9B4C-47AB-8E14-1401555635B6}" type="slidenum">
              <a:rPr lang="en-US" smtClean="0"/>
              <a:pPr/>
              <a:t>3</a:t>
            </a:fld>
            <a:endParaRPr lang="en-US" dirty="0"/>
          </a:p>
        </p:txBody>
      </p:sp>
    </p:spTree>
    <p:extLst>
      <p:ext uri="{BB962C8B-B14F-4D97-AF65-F5344CB8AC3E}">
        <p14:creationId xmlns:p14="http://schemas.microsoft.com/office/powerpoint/2010/main" val="181323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As healthcare providers, we see some of the 28 million Americans living with Type 2 diabetes in our office every day.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Together 2 Goal® campaign has developed a video that shares </a:t>
            </a:r>
            <a:r>
              <a:rPr lang="en-US" sz="1200" b="0" i="0" kern="1200" dirty="0" smtClean="0">
                <a:solidFill>
                  <a:schemeClr val="tx1"/>
                </a:solidFill>
                <a:effectLst/>
                <a:latin typeface="+mn-lt"/>
                <a:ea typeface="+mn-ea"/>
                <a:cs typeface="+mn-cs"/>
              </a:rPr>
              <a:t>six specific, simple, and actionable tips that we can take to improve efficiency and patient satisfaction in our practice while simultaneously guiding our patients towards healthier living.</a:t>
            </a:r>
          </a:p>
          <a:p>
            <a:pPr marL="171450" indent="-171450">
              <a:buFont typeface="Arial" panose="020B0604020202020204" pitchFamily="34" charset="0"/>
              <a:buChar char="•"/>
            </a:pPr>
            <a:r>
              <a:rPr lang="en-US" dirty="0" smtClean="0"/>
              <a:t>We’ll discuss</a:t>
            </a:r>
            <a:r>
              <a:rPr lang="en-US" baseline="0" dirty="0" smtClean="0"/>
              <a:t> a few of these tips in more detail after the video.</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smtClean="0"/>
              <a:t>Video Link: http://together2goal.org/Improve/providerVideo_improve.html</a:t>
            </a:r>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4</a:t>
            </a:fld>
            <a:endParaRPr lang="en-US" dirty="0"/>
          </a:p>
        </p:txBody>
      </p:sp>
    </p:spTree>
    <p:extLst>
      <p:ext uri="{BB962C8B-B14F-4D97-AF65-F5344CB8AC3E}">
        <p14:creationId xmlns:p14="http://schemas.microsoft.com/office/powerpoint/2010/main" val="275061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5</a:t>
            </a:fld>
            <a:endParaRPr lang="en-US" dirty="0"/>
          </a:p>
        </p:txBody>
      </p:sp>
    </p:spTree>
    <p:extLst>
      <p:ext uri="{BB962C8B-B14F-4D97-AF65-F5344CB8AC3E}">
        <p14:creationId xmlns:p14="http://schemas.microsoft.com/office/powerpoint/2010/main" val="364719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What conversations are you having with patients about the content of their blood sugar logs? </a:t>
            </a:r>
            <a:r>
              <a:rPr lang="en-US" sz="1200" dirty="0" smtClean="0"/>
              <a:t>– For example, do</a:t>
            </a:r>
            <a:r>
              <a:rPr lang="en-US" sz="1200" baseline="0" dirty="0" smtClean="0"/>
              <a:t> you talk to them about the frequency with which they test their blood sugar? The time of blood sugar </a:t>
            </a:r>
            <a:r>
              <a:rPr lang="en-US" sz="1200" baseline="0" dirty="0" err="1" smtClean="0"/>
              <a:t>testings</a:t>
            </a:r>
            <a:r>
              <a:rPr lang="en-US" sz="1200" baseline="0" dirty="0" smtClean="0"/>
              <a:t>? Their blood sugar levels? What do you do to help the patient improve for next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Share an example of a conversation with a patient about a blood sugar log that led to better self-management.</a:t>
            </a:r>
            <a:r>
              <a:rPr lang="en-US" sz="1200" baseline="0" dirty="0" smtClean="0"/>
              <a:t> Did you set a S.M.A.R.T. goal? E.g., Over the 30 days, test your blood sugar after breakfast and record it in your blood sugar log. </a:t>
            </a:r>
            <a:endParaRPr lang="en-US" dirty="0"/>
          </a:p>
        </p:txBody>
      </p:sp>
      <p:sp>
        <p:nvSpPr>
          <p:cNvPr id="4" name="Slide Number Placeholder 3"/>
          <p:cNvSpPr>
            <a:spLocks noGrp="1"/>
          </p:cNvSpPr>
          <p:nvPr>
            <p:ph type="sldNum" sz="quarter" idx="10"/>
          </p:nvPr>
        </p:nvSpPr>
        <p:spPr/>
        <p:txBody>
          <a:bodyPr/>
          <a:lstStyle/>
          <a:p>
            <a:fld id="{436C31D5-9B4C-47AB-8E14-1401555635B6}" type="slidenum">
              <a:rPr lang="en-US" smtClean="0"/>
              <a:pPr/>
              <a:t>10</a:t>
            </a:fld>
            <a:endParaRPr lang="en-US" dirty="0"/>
          </a:p>
        </p:txBody>
      </p:sp>
    </p:spTree>
    <p:extLst>
      <p:ext uri="{BB962C8B-B14F-4D97-AF65-F5344CB8AC3E}">
        <p14:creationId xmlns:p14="http://schemas.microsoft.com/office/powerpoint/2010/main" val="191154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What other words would you add to this list? </a:t>
            </a:r>
            <a:r>
              <a:rPr lang="en-US" b="0" dirty="0" smtClean="0"/>
              <a:t>Diabetic? Poor? Sufferer? Fail?</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6C31D5-9B4C-47AB-8E14-1401555635B6}" type="slidenum">
              <a:rPr lang="en-US" smtClean="0"/>
              <a:pPr/>
              <a:t>12</a:t>
            </a:fld>
            <a:endParaRPr lang="en-US" dirty="0"/>
          </a:p>
        </p:txBody>
      </p:sp>
    </p:spTree>
    <p:extLst>
      <p:ext uri="{BB962C8B-B14F-4D97-AF65-F5344CB8AC3E}">
        <p14:creationId xmlns:p14="http://schemas.microsoft.com/office/powerpoint/2010/main" val="384640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American Association of Diabetes Educators (AADE) and the American Diabetes Association (ADA) published language recommendations in 2017 to help change the way we talk to and about people with diabetes. They recommend language</a:t>
            </a:r>
            <a:r>
              <a:rPr lang="en-US" sz="1200" b="0" i="0" kern="1200" baseline="0" dirty="0" smtClean="0">
                <a:solidFill>
                  <a:schemeClr val="tx1"/>
                </a:solidFill>
                <a:effectLst/>
                <a:latin typeface="+mn-lt"/>
                <a:ea typeface="+mn-ea"/>
                <a:cs typeface="+mn-cs"/>
              </a:rPr>
              <a:t> that is: </a:t>
            </a:r>
          </a:p>
          <a:p>
            <a:endParaRPr lang="en-US" dirty="0" smtClean="0"/>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Non-judgmental </a:t>
            </a:r>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Based on facts, actions, and physiology/biology</a:t>
            </a:r>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Free of stigma</a:t>
            </a:r>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Person-centered</a:t>
            </a:r>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Strengths-based</a:t>
            </a:r>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Empowering </a:t>
            </a:r>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Hopeful</a:t>
            </a:r>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Respectful</a:t>
            </a:r>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Inclusive</a:t>
            </a:r>
          </a:p>
          <a:p>
            <a:pPr marL="577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Collaborative </a:t>
            </a:r>
            <a:endParaRPr lang="en-US" sz="1200" b="0" i="0" u="none" strike="noStrike" kern="1200" baseline="0" dirty="0" smtClean="0">
              <a:solidFill>
                <a:schemeClr val="tx1"/>
              </a:solidFill>
              <a:latin typeface="+mn-lt"/>
              <a:ea typeface="+mn-ea"/>
              <a:cs typeface="+mn-cs"/>
            </a:endParaRPr>
          </a:p>
          <a:p>
            <a:pPr lvl="1"/>
            <a:endParaRPr lang="en-US" dirty="0" smtClean="0"/>
          </a:p>
          <a:p>
            <a:pPr lvl="1"/>
            <a:endParaRPr lang="en-US" dirty="0" smtClean="0"/>
          </a:p>
          <a:p>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6C31D5-9B4C-47AB-8E14-1401555635B6}" type="slidenum">
              <a:rPr lang="en-US" smtClean="0"/>
              <a:pPr/>
              <a:t>13</a:t>
            </a:fld>
            <a:endParaRPr lang="en-US" dirty="0"/>
          </a:p>
        </p:txBody>
      </p:sp>
    </p:spTree>
    <p:extLst>
      <p:ext uri="{BB962C8B-B14F-4D97-AF65-F5344CB8AC3E}">
        <p14:creationId xmlns:p14="http://schemas.microsoft.com/office/powerpoint/2010/main" val="3183894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42938"/>
            <a:ext cx="4908550" cy="2760662"/>
          </a:xfrm>
        </p:spPr>
      </p:sp>
      <p:sp>
        <p:nvSpPr>
          <p:cNvPr id="3" name="Notes Placeholder 2"/>
          <p:cNvSpPr>
            <a:spLocks noGrp="1"/>
          </p:cNvSpPr>
          <p:nvPr>
            <p:ph type="body" idx="1"/>
          </p:nvPr>
        </p:nvSpPr>
        <p:spPr/>
        <p:txBody>
          <a:bodyPr/>
          <a:lstStyle/>
          <a:p>
            <a:r>
              <a:rPr lang="en-US" sz="1200" dirty="0" smtClean="0"/>
              <a:t>Alternative</a:t>
            </a:r>
            <a:r>
              <a:rPr lang="en-US" sz="1200" baseline="0" dirty="0" smtClean="0"/>
              <a:t>: “Your recent A1C level is 8.5. That is above the target goal of 7.0 we discussed. I’m thinking that adding another medication that works in a different way could help. How does that sound?”</a:t>
            </a:r>
            <a:endParaRPr lang="en-US" sz="1200" dirty="0" smtClean="0"/>
          </a:p>
        </p:txBody>
      </p:sp>
      <p:sp>
        <p:nvSpPr>
          <p:cNvPr id="4" name="Slide Number Placeholder 3"/>
          <p:cNvSpPr>
            <a:spLocks noGrp="1"/>
          </p:cNvSpPr>
          <p:nvPr>
            <p:ph type="sldNum" sz="quarter" idx="10"/>
          </p:nvPr>
        </p:nvSpPr>
        <p:spPr/>
        <p:txBody>
          <a:bodyPr/>
          <a:lstStyle/>
          <a:p>
            <a:fld id="{436C31D5-9B4C-47AB-8E14-1401555635B6}" type="slidenum">
              <a:rPr lang="en-US" smtClean="0"/>
              <a:pPr/>
              <a:t>14</a:t>
            </a:fld>
            <a:endParaRPr lang="en-US" dirty="0"/>
          </a:p>
        </p:txBody>
      </p:sp>
    </p:spTree>
    <p:extLst>
      <p:ext uri="{BB962C8B-B14F-4D97-AF65-F5344CB8AC3E}">
        <p14:creationId xmlns:p14="http://schemas.microsoft.com/office/powerpoint/2010/main" val="1615903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2039299"/>
            <a:ext cx="3657600" cy="1046426"/>
          </a:xfrm>
          <a:prstGeom prst="rect">
            <a:avLst/>
          </a:prstGeom>
        </p:spPr>
      </p:pic>
    </p:spTree>
    <p:extLst>
      <p:ext uri="{BB962C8B-B14F-4D97-AF65-F5344CB8AC3E}">
        <p14:creationId xmlns:p14="http://schemas.microsoft.com/office/powerpoint/2010/main" val="3914091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2G &amp; AMGA Titl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30240" y="1614267"/>
            <a:ext cx="1526474" cy="1518726"/>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7260" y="2086567"/>
            <a:ext cx="3657600" cy="1046426"/>
          </a:xfrm>
          <a:prstGeom prst="rect">
            <a:avLst/>
          </a:prstGeom>
        </p:spPr>
      </p:pic>
    </p:spTree>
    <p:extLst>
      <p:ext uri="{BB962C8B-B14F-4D97-AF65-F5344CB8AC3E}">
        <p14:creationId xmlns:p14="http://schemas.microsoft.com/office/powerpoint/2010/main" val="2042647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752328" y="2038350"/>
            <a:ext cx="5639343" cy="1066799"/>
          </a:xfrm>
        </p:spPr>
        <p:txBody>
          <a:bodyPr anchor="ctr"/>
          <a:lstStyle>
            <a:lvl1pPr algn="ctr">
              <a:defRPr>
                <a:solidFill>
                  <a:srgbClr val="005EB5"/>
                </a:solidFill>
              </a:defRPr>
            </a:lvl1pPr>
          </a:lstStyle>
          <a:p>
            <a:r>
              <a:rPr lang="en-US" smtClean="0"/>
              <a:t>Click to edit Master title style</a:t>
            </a:r>
            <a:endParaRPr lang="en-US" dirty="0"/>
          </a:p>
        </p:txBody>
      </p:sp>
      <p:pic>
        <p:nvPicPr>
          <p:cNvPr id="8" name="Content Placeholder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4820" y="285750"/>
            <a:ext cx="783628" cy="567770"/>
          </a:xfrm>
          <a:prstGeom prst="rect">
            <a:avLst/>
          </a:prstGeom>
        </p:spPr>
      </p:pic>
      <p:sp>
        <p:nvSpPr>
          <p:cNvPr id="17" name="Slide Number Placeholder 3"/>
          <p:cNvSpPr txBox="1">
            <a:spLocks/>
          </p:cNvSpPr>
          <p:nvPr userDrawn="1"/>
        </p:nvSpPr>
        <p:spPr>
          <a:xfrm>
            <a:off x="8305800" y="4983757"/>
            <a:ext cx="742950" cy="168812"/>
          </a:xfrm>
          <a:prstGeom prst="rect">
            <a:avLst/>
          </a:prstGeom>
        </p:spPr>
        <p:txBody>
          <a:bodyPr vert="horz" lIns="91440" tIns="45720" rIns="91440" bIns="45720" rtlCol="0" anchor="b"/>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14137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2172"/>
            <a:ext cx="7467600" cy="66270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971550"/>
            <a:ext cx="8370635" cy="3623074"/>
          </a:xfrm>
        </p:spPr>
        <p:txBody>
          <a:bodyPr/>
          <a:lstStyle>
            <a:lvl1pPr>
              <a:defRPr sz="2800" b="0"/>
            </a:lvl1pPr>
            <a:lvl2pPr>
              <a:defRPr sz="2600"/>
            </a:lvl2pPr>
            <a:lvl3pPr>
              <a:defRPr sz="2000"/>
            </a:lvl3pPr>
            <a:lvl4pPr marL="1714500" indent="-342900">
              <a:buFont typeface="Wingdings" panose="05000000000000000000" pitchFamily="2" charset="2"/>
              <a:buChar char="§"/>
              <a:defRPr sz="1800">
                <a:solidFill>
                  <a:srgbClr val="09727D"/>
                </a:solidFill>
              </a:defRPr>
            </a:lvl4pPr>
            <a:lvl5pPr marL="1828800" indent="0">
              <a:buNone/>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53708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4084"/>
            <a:ext cx="7445832" cy="662702"/>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381000" y="971550"/>
            <a:ext cx="4114800" cy="3665939"/>
          </a:xfrm>
        </p:spPr>
        <p:txBody>
          <a:bodyPr/>
          <a:lstStyle>
            <a:lvl1pPr marL="347663" indent="-347663">
              <a:defRPr sz="2400"/>
            </a:lvl1pPr>
            <a:lvl2pPr marL="804863" indent="-347663">
              <a:defRPr sz="2200"/>
            </a:lvl2pPr>
            <a:lvl3pPr marL="1257300" indent="-342900">
              <a:defRPr sz="2000"/>
            </a:lvl3pPr>
            <a:lvl4pPr marL="1657350" indent="-285750">
              <a:buFont typeface="Wingdings" panose="05000000000000000000" pitchFamily="2" charset="2"/>
              <a:buChar cha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971550"/>
            <a:ext cx="4167868" cy="3665939"/>
          </a:xfrm>
        </p:spPr>
        <p:txBody>
          <a:bodyPr/>
          <a:lstStyle>
            <a:lvl1pPr marL="347663" indent="-347663">
              <a:defRPr sz="2400"/>
            </a:lvl1pPr>
            <a:lvl2pPr marL="800100" indent="-342900">
              <a:defRPr sz="2200"/>
            </a:lvl2pPr>
            <a:lvl3pPr marL="1257300" indent="-342900">
              <a:defRPr sz="2000"/>
            </a:lvl3pPr>
            <a:lvl4pPr marL="1657350" indent="-285750">
              <a:buFont typeface="Wingdings" panose="05000000000000000000" pitchFamily="2" charset="2"/>
              <a:buChar cha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94420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Headers">
    <p:spTree>
      <p:nvGrpSpPr>
        <p:cNvPr id="1" name=""/>
        <p:cNvGrpSpPr/>
        <p:nvPr/>
      </p:nvGrpSpPr>
      <p:grpSpPr>
        <a:xfrm>
          <a:off x="0" y="0"/>
          <a:ext cx="0" cy="0"/>
          <a:chOff x="0" y="0"/>
          <a:chExt cx="0" cy="0"/>
        </a:xfrm>
      </p:grpSpPr>
      <p:sp>
        <p:nvSpPr>
          <p:cNvPr id="2" name="Title 1"/>
          <p:cNvSpPr>
            <a:spLocks noGrp="1"/>
          </p:cNvSpPr>
          <p:nvPr>
            <p:ph type="title"/>
          </p:nvPr>
        </p:nvSpPr>
        <p:spPr>
          <a:xfrm>
            <a:off x="378884" y="69634"/>
            <a:ext cx="7419975" cy="662702"/>
          </a:xfrm>
        </p:spPr>
        <p:txBody>
          <a:bodyPr/>
          <a:lstStyle>
            <a:lvl1pPr>
              <a:defRPr>
                <a:solidFill>
                  <a:srgbClr val="005EB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78884" y="975361"/>
            <a:ext cx="4135438" cy="479822"/>
          </a:xfrm>
        </p:spPr>
        <p:txBody>
          <a:bodyPr anchor="ctr"/>
          <a:lstStyle>
            <a:lvl1pPr marL="0" indent="0" algn="ctr">
              <a:buNone/>
              <a:defRPr sz="2400" b="0">
                <a:solidFill>
                  <a:srgbClr val="005E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61950" y="1539240"/>
            <a:ext cx="4135438" cy="2963466"/>
          </a:xfrm>
        </p:spPr>
        <p:txBody>
          <a:bodyPr/>
          <a:lstStyle>
            <a:lvl1pPr marL="288925" indent="-288925">
              <a:defRPr sz="2200">
                <a:solidFill>
                  <a:srgbClr val="005EB5"/>
                </a:solidFill>
              </a:defRPr>
            </a:lvl1pPr>
            <a:lvl2pPr marL="746125" indent="-288925">
              <a:defRPr sz="2000">
                <a:solidFill>
                  <a:srgbClr val="005EB5"/>
                </a:solidFill>
              </a:defRPr>
            </a:lvl2pPr>
            <a:lvl3pPr marL="1203325" indent="-288925">
              <a:defRPr sz="1800">
                <a:solidFill>
                  <a:srgbClr val="005EB5"/>
                </a:solidFill>
              </a:defRPr>
            </a:lvl3pPr>
            <a:lvl4pPr marL="1657350" indent="-285750">
              <a:buFont typeface="Wingdings" panose="05000000000000000000" pitchFamily="2" charset="2"/>
              <a:buChar char="§"/>
              <a:defRPr sz="1600">
                <a:solidFill>
                  <a:srgbClr val="005EB5"/>
                </a:solidFill>
              </a:defRPr>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654346" y="975361"/>
            <a:ext cx="4194168" cy="479822"/>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54346" y="1539954"/>
            <a:ext cx="4156075" cy="2963466"/>
          </a:xfrm>
        </p:spPr>
        <p:txBody>
          <a:bodyPr/>
          <a:lstStyle>
            <a:lvl1pPr marL="288925" indent="-288925">
              <a:defRPr sz="2200"/>
            </a:lvl1pPr>
            <a:lvl2pPr marL="685800" indent="-228600">
              <a:defRPr sz="2000"/>
            </a:lvl2pPr>
            <a:lvl3pPr marL="1203325" indent="-288925">
              <a:defRPr sz="1800"/>
            </a:lvl3pPr>
            <a:lvl4pPr marL="1657350" indent="-285750">
              <a:buClr>
                <a:srgbClr val="09727D"/>
              </a:buClr>
              <a:buFont typeface="Wingdings" panose="05000000000000000000" pitchFamily="2" charset="2"/>
              <a:buChar char="§"/>
              <a:defRPr sz="1600">
                <a:solidFill>
                  <a:srgbClr val="09727D"/>
                </a:solidFill>
              </a:defRPr>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3804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Headers">
    <p:spTree>
      <p:nvGrpSpPr>
        <p:cNvPr id="1" name=""/>
        <p:cNvGrpSpPr/>
        <p:nvPr/>
      </p:nvGrpSpPr>
      <p:grpSpPr>
        <a:xfrm>
          <a:off x="0" y="0"/>
          <a:ext cx="0" cy="0"/>
          <a:chOff x="0" y="0"/>
          <a:chExt cx="0" cy="0"/>
        </a:xfrm>
      </p:grpSpPr>
      <p:sp>
        <p:nvSpPr>
          <p:cNvPr id="2" name="Title 1"/>
          <p:cNvSpPr>
            <a:spLocks noGrp="1"/>
          </p:cNvSpPr>
          <p:nvPr>
            <p:ph type="title"/>
          </p:nvPr>
        </p:nvSpPr>
        <p:spPr>
          <a:xfrm>
            <a:off x="378889" y="68787"/>
            <a:ext cx="7486645" cy="662702"/>
          </a:xfrm>
        </p:spPr>
        <p:txBody>
          <a:bodyPr/>
          <a:lstStyle>
            <a:lvl1pPr>
              <a:defRPr>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61953" y="986791"/>
            <a:ext cx="2668353" cy="479822"/>
          </a:xfrm>
        </p:spPr>
        <p:txBody>
          <a:bodyPr anchor="ct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61951" y="1558290"/>
            <a:ext cx="2668357" cy="3070860"/>
          </a:xfrm>
        </p:spPr>
        <p:txBody>
          <a:bodyPr/>
          <a:lstStyle>
            <a:lvl1pPr marL="288925" indent="-288925">
              <a:defRPr sz="2000">
                <a:solidFill>
                  <a:schemeClr val="tx1"/>
                </a:solidFill>
              </a:defRPr>
            </a:lvl1pPr>
            <a:lvl2pPr marL="746125" indent="-288925">
              <a:defRPr sz="1800">
                <a:solidFill>
                  <a:schemeClr val="tx1"/>
                </a:solidFill>
              </a:defRPr>
            </a:lvl2pPr>
            <a:lvl3pPr marL="1203325" indent="-288925">
              <a:defRPr sz="1600">
                <a:solidFill>
                  <a:schemeClr val="tx1"/>
                </a:solidFill>
              </a:defRPr>
            </a:lvl3pPr>
            <a:lvl4pPr marL="1371600" indent="0">
              <a:buFont typeface="Wingdings" panose="05000000000000000000" pitchFamily="2" charset="2"/>
              <a:buNone/>
              <a:defRPr sz="1600">
                <a:solidFill>
                  <a:schemeClr val="tx1"/>
                </a:solidFill>
              </a:defRPr>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2"/>
          <p:cNvSpPr>
            <a:spLocks noGrp="1"/>
          </p:cNvSpPr>
          <p:nvPr>
            <p:ph type="body" idx="10"/>
          </p:nvPr>
        </p:nvSpPr>
        <p:spPr>
          <a:xfrm>
            <a:off x="3246441" y="986791"/>
            <a:ext cx="2668353" cy="479822"/>
          </a:xfrm>
        </p:spPr>
        <p:txBody>
          <a:bodyPr anchor="ct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3"/>
          <p:cNvSpPr>
            <a:spLocks noGrp="1"/>
          </p:cNvSpPr>
          <p:nvPr>
            <p:ph sz="half" idx="11"/>
          </p:nvPr>
        </p:nvSpPr>
        <p:spPr>
          <a:xfrm>
            <a:off x="3246439" y="1558290"/>
            <a:ext cx="2668357" cy="3070860"/>
          </a:xfrm>
        </p:spPr>
        <p:txBody>
          <a:bodyPr/>
          <a:lstStyle>
            <a:lvl1pPr marL="288925" indent="-288925">
              <a:defRPr sz="2000">
                <a:solidFill>
                  <a:schemeClr val="tx1"/>
                </a:solidFill>
              </a:defRPr>
            </a:lvl1pPr>
            <a:lvl2pPr marL="746125" indent="-288925">
              <a:defRPr sz="1800">
                <a:solidFill>
                  <a:schemeClr val="tx1"/>
                </a:solidFill>
              </a:defRPr>
            </a:lvl2pPr>
            <a:lvl3pPr marL="1203325" indent="-288925">
              <a:defRPr sz="1600">
                <a:solidFill>
                  <a:schemeClr val="tx1"/>
                </a:solidFill>
              </a:defRPr>
            </a:lvl3pPr>
            <a:lvl4pPr marL="1371600" indent="0">
              <a:buFont typeface="Wingdings" panose="05000000000000000000" pitchFamily="2" charset="2"/>
              <a:buNone/>
              <a:defRPr sz="1600">
                <a:solidFill>
                  <a:schemeClr val="tx1"/>
                </a:solidFill>
              </a:defRPr>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Text Placeholder 2"/>
          <p:cNvSpPr>
            <a:spLocks noGrp="1"/>
          </p:cNvSpPr>
          <p:nvPr>
            <p:ph type="body" idx="12"/>
          </p:nvPr>
        </p:nvSpPr>
        <p:spPr>
          <a:xfrm>
            <a:off x="6146803" y="986791"/>
            <a:ext cx="2668353" cy="479822"/>
          </a:xfrm>
        </p:spPr>
        <p:txBody>
          <a:bodyPr anchor="ct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Content Placeholder 3"/>
          <p:cNvSpPr>
            <a:spLocks noGrp="1"/>
          </p:cNvSpPr>
          <p:nvPr>
            <p:ph sz="half" idx="13"/>
          </p:nvPr>
        </p:nvSpPr>
        <p:spPr>
          <a:xfrm>
            <a:off x="6146801" y="1558290"/>
            <a:ext cx="2668357" cy="3070860"/>
          </a:xfrm>
        </p:spPr>
        <p:txBody>
          <a:bodyPr/>
          <a:lstStyle>
            <a:lvl1pPr marL="288925" indent="-288925">
              <a:defRPr sz="2000">
                <a:solidFill>
                  <a:schemeClr val="tx1"/>
                </a:solidFill>
              </a:defRPr>
            </a:lvl1pPr>
            <a:lvl2pPr marL="746125" indent="-288925">
              <a:defRPr sz="1800">
                <a:solidFill>
                  <a:schemeClr val="tx1"/>
                </a:solidFill>
              </a:defRPr>
            </a:lvl2pPr>
            <a:lvl3pPr marL="1203325" indent="-288925">
              <a:defRPr sz="1600">
                <a:solidFill>
                  <a:schemeClr val="tx1"/>
                </a:solidFill>
              </a:defRPr>
            </a:lvl3pPr>
            <a:lvl4pPr marL="1371600" indent="0">
              <a:buFont typeface="Wingdings" panose="05000000000000000000" pitchFamily="2" charset="2"/>
              <a:buNone/>
              <a:defRPr sz="1600">
                <a:solidFill>
                  <a:schemeClr val="tx1"/>
                </a:solidFill>
              </a:defRPr>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94672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847" y="68901"/>
            <a:ext cx="7448550" cy="66270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6173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77797"/>
            <a:ext cx="7467600" cy="662702"/>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971551"/>
            <a:ext cx="8382000" cy="365283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3"/>
          <p:cNvSpPr txBox="1">
            <a:spLocks/>
          </p:cNvSpPr>
          <p:nvPr userDrawn="1"/>
        </p:nvSpPr>
        <p:spPr>
          <a:xfrm>
            <a:off x="6915150" y="4960897"/>
            <a:ext cx="2133600" cy="168812"/>
          </a:xfrm>
          <a:prstGeom prst="rect">
            <a:avLst/>
          </a:prstGeom>
        </p:spPr>
        <p:txBody>
          <a:bodyPr vert="horz" lIns="91440" tIns="45720" rIns="91440" bIns="45720" rtlCol="0" anchor="b"/>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dirty="0">
              <a:solidFill>
                <a:prstClr val="white"/>
              </a:solidFill>
            </a:endParaRPr>
          </a:p>
        </p:txBody>
      </p:sp>
      <p:sp>
        <p:nvSpPr>
          <p:cNvPr id="17" name="Slide Number Placeholder 3"/>
          <p:cNvSpPr txBox="1">
            <a:spLocks/>
          </p:cNvSpPr>
          <p:nvPr userDrawn="1"/>
        </p:nvSpPr>
        <p:spPr>
          <a:xfrm>
            <a:off x="6945630" y="4933950"/>
            <a:ext cx="2133600" cy="168812"/>
          </a:xfrm>
          <a:prstGeom prst="rect">
            <a:avLst/>
          </a:prstGeom>
        </p:spPr>
        <p:txBody>
          <a:bodyPr vert="horz" lIns="91440" tIns="45720" rIns="91440" bIns="45720" rtlCol="0" anchor="b"/>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endParaRPr lang="en-US" dirty="0">
              <a:solidFill>
                <a:prstClr val="white"/>
              </a:solidFill>
            </a:endParaRPr>
          </a:p>
        </p:txBody>
      </p:sp>
      <p:sp>
        <p:nvSpPr>
          <p:cNvPr id="19" name="Date Placeholder 2"/>
          <p:cNvSpPr txBox="1">
            <a:spLocks/>
          </p:cNvSpPr>
          <p:nvPr userDrawn="1"/>
        </p:nvSpPr>
        <p:spPr>
          <a:xfrm>
            <a:off x="3440870" y="4880868"/>
            <a:ext cx="2133600" cy="196454"/>
          </a:xfrm>
          <a:prstGeom prst="rect">
            <a:avLst/>
          </a:prstGeom>
        </p:spPr>
        <p:txBody>
          <a:bodyPr vert="horz" lIns="91440" tIns="45720" rIns="91440" bIns="4572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©2018 All rights reserved</a:t>
            </a:r>
            <a:endParaRPr lang="en-US" dirty="0">
              <a:solidFill>
                <a:prstClr val="white"/>
              </a:solidFill>
            </a:endParaRPr>
          </a:p>
        </p:txBody>
      </p:sp>
      <p:grpSp>
        <p:nvGrpSpPr>
          <p:cNvPr id="23" name="Group 22"/>
          <p:cNvGrpSpPr/>
          <p:nvPr userDrawn="1"/>
        </p:nvGrpSpPr>
        <p:grpSpPr>
          <a:xfrm>
            <a:off x="-152400" y="4639077"/>
            <a:ext cx="9296400" cy="500613"/>
            <a:chOff x="21594" y="4618039"/>
            <a:chExt cx="9139683" cy="500613"/>
          </a:xfrm>
          <a:effectLst/>
        </p:grpSpPr>
        <p:sp>
          <p:nvSpPr>
            <p:cNvPr id="24" name="Right Triangle 23"/>
            <p:cNvSpPr/>
            <p:nvPr userDrawn="1"/>
          </p:nvSpPr>
          <p:spPr>
            <a:xfrm flipH="1">
              <a:off x="21594" y="4618039"/>
              <a:ext cx="9139683" cy="500612"/>
            </a:xfrm>
            <a:prstGeom prst="rtTriangle">
              <a:avLst/>
            </a:prstGeom>
            <a:solidFill>
              <a:srgbClr val="41B6E6"/>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ea typeface="ＭＳ Ｐゴシック" charset="0"/>
              </a:endParaRPr>
            </a:p>
          </p:txBody>
        </p:sp>
        <p:sp>
          <p:nvSpPr>
            <p:cNvPr id="25" name="Right Triangle 24"/>
            <p:cNvSpPr/>
            <p:nvPr userDrawn="1"/>
          </p:nvSpPr>
          <p:spPr>
            <a:xfrm flipH="1">
              <a:off x="4538133" y="4868346"/>
              <a:ext cx="4623143" cy="250306"/>
            </a:xfrm>
            <a:prstGeom prst="rtTriangle">
              <a:avLst/>
            </a:prstGeom>
            <a:solidFill>
              <a:srgbClr val="005EB5"/>
            </a:soli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ea typeface="ＭＳ Ｐゴシック" charset="0"/>
              </a:endParaRPr>
            </a:p>
          </p:txBody>
        </p:sp>
      </p:grpSp>
      <p:sp>
        <p:nvSpPr>
          <p:cNvPr id="26" name="Date Placeholder 2"/>
          <p:cNvSpPr txBox="1">
            <a:spLocks/>
          </p:cNvSpPr>
          <p:nvPr userDrawn="1"/>
        </p:nvSpPr>
        <p:spPr>
          <a:xfrm>
            <a:off x="3124200" y="4915033"/>
            <a:ext cx="2133600" cy="196454"/>
          </a:xfrm>
          <a:prstGeom prst="rect">
            <a:avLst/>
          </a:prstGeom>
        </p:spPr>
        <p:txBody>
          <a:bodyPr vert="horz" lIns="91440" tIns="45720" rIns="91440" bIns="4572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r>
              <a:rPr lang="en-US" dirty="0" smtClean="0">
                <a:solidFill>
                  <a:prstClr val="white"/>
                </a:solidFill>
              </a:rPr>
              <a:t>©2018 All rights reserved</a:t>
            </a:r>
            <a:endParaRPr lang="en-US" dirty="0">
              <a:solidFill>
                <a:prstClr val="white"/>
              </a:solidFill>
            </a:endParaRPr>
          </a:p>
        </p:txBody>
      </p:sp>
      <p:sp>
        <p:nvSpPr>
          <p:cNvPr id="27" name="Slide Number Placeholder 3"/>
          <p:cNvSpPr txBox="1">
            <a:spLocks/>
          </p:cNvSpPr>
          <p:nvPr userDrawn="1"/>
        </p:nvSpPr>
        <p:spPr>
          <a:xfrm>
            <a:off x="8305800" y="4983757"/>
            <a:ext cx="742950" cy="168812"/>
          </a:xfrm>
          <a:prstGeom prst="rect">
            <a:avLst/>
          </a:prstGeom>
        </p:spPr>
        <p:txBody>
          <a:bodyPr vert="horz" lIns="91440" tIns="45720" rIns="91440" bIns="45720" rtlCol="0" anchor="b"/>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dirty="0">
              <a:solidFill>
                <a:prstClr val="white"/>
              </a:solidFill>
            </a:endParaRPr>
          </a:p>
        </p:txBody>
      </p:sp>
      <p:pic>
        <p:nvPicPr>
          <p:cNvPr id="28" name="Content Placeholder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130540" y="190985"/>
            <a:ext cx="783628" cy="567770"/>
          </a:xfrm>
          <a:prstGeom prst="rect">
            <a:avLst/>
          </a:prstGeom>
        </p:spPr>
      </p:pic>
    </p:spTree>
    <p:extLst>
      <p:ext uri="{BB962C8B-B14F-4D97-AF65-F5344CB8AC3E}">
        <p14:creationId xmlns:p14="http://schemas.microsoft.com/office/powerpoint/2010/main" val="3473276342"/>
      </p:ext>
    </p:extLst>
  </p:cSld>
  <p:clrMap bg1="lt1" tx1="dk1" bg2="lt2" tx2="dk2" accent1="accent1" accent2="accent2" accent3="accent3" accent4="accent4" accent5="accent5" accent6="accent6" hlink="hlink" folHlink="folHlink"/>
  <p:sldLayoutIdLst>
    <p:sldLayoutId id="2147483661" r:id="rId1"/>
    <p:sldLayoutId id="2147483728" r:id="rId2"/>
    <p:sldLayoutId id="2147483662" r:id="rId3"/>
    <p:sldLayoutId id="2147483663" r:id="rId4"/>
    <p:sldLayoutId id="2147483664" r:id="rId5"/>
    <p:sldLayoutId id="2147483665" r:id="rId6"/>
    <p:sldLayoutId id="2147483698" r:id="rId7"/>
    <p:sldLayoutId id="2147483666"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3200" b="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800100" indent="-342900" algn="l" defTabSz="457200" rtl="0" eaLnBrk="1" latinLnBrk="0" hangingPunct="1">
        <a:spcBef>
          <a:spcPts val="500"/>
        </a:spcBef>
        <a:buFont typeface="Arial"/>
        <a:buChar char="–"/>
        <a:defRPr sz="2200" kern="1200">
          <a:solidFill>
            <a:schemeClr val="tx1"/>
          </a:solidFill>
          <a:latin typeface="+mn-lt"/>
          <a:ea typeface="+mn-ea"/>
          <a:cs typeface="+mn-cs"/>
        </a:defRPr>
      </a:lvl2pPr>
      <a:lvl3pPr marL="1257300" indent="-342900" algn="l" defTabSz="457200" rtl="0" eaLnBrk="1" latinLnBrk="0" hangingPunct="1">
        <a:spcBef>
          <a:spcPts val="500"/>
        </a:spcBef>
        <a:buFont typeface="Arial"/>
        <a:buChar char="•"/>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www.diabeteseducator.org/docs/default-source/practice/educator-tools/HCP-diabetes-language-guidance.pdf?sfvrsn=8" TargetMode="External"/><Relationship Id="rId3" Type="http://schemas.openxmlformats.org/officeDocument/2006/relationships/hyperlink" Target="https://static.diabetesaustralia.com.au/s/fileassets/diabetes-australia/f4346fcb-511d-4500-9cd1-8a13068d5260.pdf" TargetMode="External"/><Relationship Id="rId7" Type="http://schemas.openxmlformats.org/officeDocument/2006/relationships/hyperlink" Target="https://ada.healthmonix.com/allcourses/home/details/3300"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professional.diabetes.org/ada-mental-health-provider-directory" TargetMode="External"/><Relationship Id="rId5" Type="http://schemas.openxmlformats.org/officeDocument/2006/relationships/hyperlink" Target="https://www.england.nhs.uk/wp-content/uploads/2018/06/language-matters.pdf" TargetMode="External"/><Relationship Id="rId4" Type="http://schemas.openxmlformats.org/officeDocument/2006/relationships/hyperlink" Target="http://behavioraldiabetes.org/xwp/wp-content/uploads/2017/02/The-DDS-with-scoring-recommendations-123116.pdf" TargetMode="External"/><Relationship Id="rId9" Type="http://schemas.openxmlformats.org/officeDocument/2006/relationships/hyperlink" Target="https://www.diabeteseducator.org/practice/educator-tools/diabetes-language-paper"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together2goal@amga.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www.together2goal.org/" TargetMode="External"/><Relationship Id="rId4" Type="http://schemas.openxmlformats.org/officeDocument/2006/relationships/hyperlink" Target="http://www.together2goal.org/Improve/toolkit_improve.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sRVs3JqyIDg"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371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Discussion</a:t>
            </a:r>
            <a:endParaRPr lang="en-US" b="1" dirty="0"/>
          </a:p>
        </p:txBody>
      </p:sp>
      <p:sp>
        <p:nvSpPr>
          <p:cNvPr id="4" name="Content Placeholder 3"/>
          <p:cNvSpPr>
            <a:spLocks noGrp="1"/>
          </p:cNvSpPr>
          <p:nvPr>
            <p:ph idx="1"/>
          </p:nvPr>
        </p:nvSpPr>
        <p:spPr/>
        <p:txBody>
          <a:bodyPr/>
          <a:lstStyle/>
          <a:p>
            <a:r>
              <a:rPr lang="en-US" sz="3000" dirty="0"/>
              <a:t>What conversations are you having with patients about the content of their blood sugar logs? </a:t>
            </a:r>
          </a:p>
          <a:p>
            <a:r>
              <a:rPr lang="en-US" sz="3000" dirty="0"/>
              <a:t>Share an example of a conversation with a patient about a blood sugar log that led to better self-management.</a:t>
            </a:r>
          </a:p>
          <a:p>
            <a:pPr marL="0" indent="0">
              <a:buNone/>
            </a:pPr>
            <a:endParaRPr lang="en-US" dirty="0"/>
          </a:p>
        </p:txBody>
      </p:sp>
    </p:spTree>
    <p:extLst>
      <p:ext uri="{BB962C8B-B14F-4D97-AF65-F5344CB8AC3E}">
        <p14:creationId xmlns:p14="http://schemas.microsoft.com/office/powerpoint/2010/main" val="2489792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Tip #3</a:t>
            </a:r>
            <a:r>
              <a:rPr lang="en-US" dirty="0" smtClean="0"/>
              <a:t/>
            </a:r>
            <a:br>
              <a:rPr lang="en-US" dirty="0" smtClean="0"/>
            </a:br>
            <a:r>
              <a:rPr lang="en-US" b="1" dirty="0"/>
              <a:t>Use language that engages patients</a:t>
            </a:r>
            <a:r>
              <a:rPr lang="en-US" dirty="0" smtClean="0"/>
              <a:t/>
            </a:r>
            <a:br>
              <a:rPr lang="en-US" dirty="0" smtClean="0"/>
            </a:br>
            <a:endParaRPr lang="en-US" dirty="0"/>
          </a:p>
        </p:txBody>
      </p:sp>
    </p:spTree>
    <p:extLst>
      <p:ext uri="{BB962C8B-B14F-4D97-AF65-F5344CB8AC3E}">
        <p14:creationId xmlns:p14="http://schemas.microsoft.com/office/powerpoint/2010/main" val="627402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en-US" b="1" dirty="0"/>
          </a:p>
        </p:txBody>
      </p:sp>
      <p:sp>
        <p:nvSpPr>
          <p:cNvPr id="3" name="Content Placeholder 2"/>
          <p:cNvSpPr>
            <a:spLocks noGrp="1"/>
          </p:cNvSpPr>
          <p:nvPr>
            <p:ph idx="1"/>
          </p:nvPr>
        </p:nvSpPr>
        <p:spPr/>
        <p:txBody>
          <a:bodyPr/>
          <a:lstStyle/>
          <a:p>
            <a:r>
              <a:rPr lang="en-US" dirty="0" smtClean="0"/>
              <a:t>Avoid language </a:t>
            </a:r>
            <a:r>
              <a:rPr lang="en-US" dirty="0"/>
              <a:t>that leaves patients feeling disrespected, hopeless, or </a:t>
            </a:r>
            <a:r>
              <a:rPr lang="en-US" dirty="0" smtClean="0"/>
              <a:t>dismissed (e.g., “uncontrolled,” “non-adherent,” “bad”). What other words would you add to this list?</a:t>
            </a:r>
          </a:p>
          <a:p>
            <a:r>
              <a:rPr lang="en-US" dirty="0" smtClean="0"/>
              <a:t>What </a:t>
            </a:r>
            <a:r>
              <a:rPr lang="en-US" dirty="0"/>
              <a:t>are your experiences with these words in a patient setting</a:t>
            </a:r>
            <a:r>
              <a:rPr lang="en-US" dirty="0" smtClean="0"/>
              <a:t>?</a:t>
            </a:r>
          </a:p>
          <a:p>
            <a:endParaRPr lang="en-US" dirty="0"/>
          </a:p>
        </p:txBody>
      </p:sp>
    </p:spTree>
    <p:extLst>
      <p:ext uri="{BB962C8B-B14F-4D97-AF65-F5344CB8AC3E}">
        <p14:creationId xmlns:p14="http://schemas.microsoft.com/office/powerpoint/2010/main" val="3108160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smtClean="0"/>
              <a:t>Discussion</a:t>
            </a:r>
            <a:endParaRPr lang="en-US" b="1" dirty="0"/>
          </a:p>
        </p:txBody>
      </p:sp>
      <p:sp>
        <p:nvSpPr>
          <p:cNvPr id="3" name="Content Placeholder 2"/>
          <p:cNvSpPr>
            <a:spLocks noGrp="1"/>
          </p:cNvSpPr>
          <p:nvPr>
            <p:ph idx="1"/>
          </p:nvPr>
        </p:nvSpPr>
        <p:spPr/>
        <p:txBody>
          <a:bodyPr numCol="1"/>
          <a:lstStyle/>
          <a:p>
            <a:r>
              <a:rPr lang="en-US" dirty="0" smtClean="0"/>
              <a:t>Complete the following sentence:</a:t>
            </a:r>
            <a:endParaRPr lang="en-US" dirty="0"/>
          </a:p>
          <a:p>
            <a:endParaRPr lang="en-US" dirty="0" smtClean="0"/>
          </a:p>
          <a:p>
            <a:pPr marL="0" indent="0">
              <a:buNone/>
            </a:pPr>
            <a:r>
              <a:rPr lang="en-US" i="1" dirty="0" smtClean="0"/>
              <a:t>“I can improve the health and well-being of people with diabetes by using language that is _______________.”</a:t>
            </a:r>
          </a:p>
          <a:p>
            <a:pPr marL="0" indent="0">
              <a:buNone/>
            </a:pPr>
            <a:endParaRPr lang="en-US" i="1" dirty="0"/>
          </a:p>
        </p:txBody>
      </p:sp>
    </p:spTree>
    <p:extLst>
      <p:ext uri="{BB962C8B-B14F-4D97-AF65-F5344CB8AC3E}">
        <p14:creationId xmlns:p14="http://schemas.microsoft.com/office/powerpoint/2010/main" val="441530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en-US" dirty="0"/>
          </a:p>
        </p:txBody>
      </p:sp>
      <p:sp>
        <p:nvSpPr>
          <p:cNvPr id="3" name="Content Placeholder 2"/>
          <p:cNvSpPr>
            <a:spLocks noGrp="1"/>
          </p:cNvSpPr>
          <p:nvPr>
            <p:ph idx="1"/>
          </p:nvPr>
        </p:nvSpPr>
        <p:spPr/>
        <p:txBody>
          <a:bodyPr/>
          <a:lstStyle/>
          <a:p>
            <a:r>
              <a:rPr lang="en-US" dirty="0" smtClean="0"/>
              <a:t>How would you rephrase the following?</a:t>
            </a:r>
          </a:p>
          <a:p>
            <a:pPr marL="0" indent="0">
              <a:buNone/>
            </a:pPr>
            <a:endParaRPr lang="en-US" dirty="0" smtClean="0"/>
          </a:p>
          <a:p>
            <a:pPr marL="0" indent="0" algn="ctr">
              <a:buNone/>
            </a:pPr>
            <a:r>
              <a:rPr lang="en-US" i="1" dirty="0" smtClean="0"/>
              <a:t>“</a:t>
            </a:r>
            <a:r>
              <a:rPr lang="en-US" i="1" dirty="0"/>
              <a:t>Your diabetes is not in good control. It seems that your efforts with meal planning, exercise, and metformin have failed, so it’s time to add another medication.”</a:t>
            </a:r>
          </a:p>
          <a:p>
            <a:endParaRPr lang="en-US" dirty="0"/>
          </a:p>
        </p:txBody>
      </p:sp>
    </p:spTree>
    <p:extLst>
      <p:ext uri="{BB962C8B-B14F-4D97-AF65-F5344CB8AC3E}">
        <p14:creationId xmlns:p14="http://schemas.microsoft.com/office/powerpoint/2010/main" val="1303538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a:t>
            </a:r>
            <a:endParaRPr lang="en-US" dirty="0"/>
          </a:p>
        </p:txBody>
      </p:sp>
      <p:sp>
        <p:nvSpPr>
          <p:cNvPr id="3" name="Content Placeholder 2"/>
          <p:cNvSpPr>
            <a:spLocks noGrp="1"/>
          </p:cNvSpPr>
          <p:nvPr>
            <p:ph idx="1"/>
          </p:nvPr>
        </p:nvSpPr>
        <p:spPr/>
        <p:txBody>
          <a:bodyPr/>
          <a:lstStyle/>
          <a:p>
            <a:r>
              <a:rPr lang="en-US" dirty="0"/>
              <a:t>How would you rephrase the following?</a:t>
            </a:r>
          </a:p>
          <a:p>
            <a:pPr marL="0" indent="0">
              <a:buNone/>
            </a:pPr>
            <a:endParaRPr lang="en-US" dirty="0" smtClean="0"/>
          </a:p>
          <a:p>
            <a:pPr marL="0" indent="0" algn="ctr">
              <a:buNone/>
            </a:pPr>
            <a:r>
              <a:rPr lang="en-US" i="1" dirty="0" smtClean="0"/>
              <a:t>“I see that you’ve been non-compliant with blood glucose testing as you’re not doing it after meals as we discussed. You really should be doing this.”</a:t>
            </a:r>
            <a:endParaRPr lang="en-US" i="1" dirty="0"/>
          </a:p>
          <a:p>
            <a:endParaRPr lang="en-US" dirty="0"/>
          </a:p>
        </p:txBody>
      </p:sp>
    </p:spTree>
    <p:extLst>
      <p:ext uri="{BB962C8B-B14F-4D97-AF65-F5344CB8AC3E}">
        <p14:creationId xmlns:p14="http://schemas.microsoft.com/office/powerpoint/2010/main" val="1669311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Tip #4</a:t>
            </a:r>
            <a:r>
              <a:rPr lang="en-US" dirty="0" smtClean="0"/>
              <a:t/>
            </a:r>
            <a:br>
              <a:rPr lang="en-US" dirty="0" smtClean="0"/>
            </a:br>
            <a:r>
              <a:rPr lang="en-US" b="1" dirty="0" smtClean="0"/>
              <a:t>Screen for depression</a:t>
            </a:r>
            <a:r>
              <a:rPr lang="en-US" dirty="0" smtClean="0"/>
              <a:t/>
            </a:r>
            <a:br>
              <a:rPr lang="en-US" dirty="0" smtClean="0"/>
            </a:br>
            <a:endParaRPr lang="en-US" dirty="0"/>
          </a:p>
        </p:txBody>
      </p:sp>
    </p:spTree>
    <p:extLst>
      <p:ext uri="{BB962C8B-B14F-4D97-AF65-F5344CB8AC3E}">
        <p14:creationId xmlns:p14="http://schemas.microsoft.com/office/powerpoint/2010/main" val="4212563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en-US" b="1" dirty="0"/>
          </a:p>
        </p:txBody>
      </p:sp>
      <p:sp>
        <p:nvSpPr>
          <p:cNvPr id="3" name="Content Placeholder 2"/>
          <p:cNvSpPr>
            <a:spLocks noGrp="1"/>
          </p:cNvSpPr>
          <p:nvPr>
            <p:ph idx="1"/>
          </p:nvPr>
        </p:nvSpPr>
        <p:spPr/>
        <p:txBody>
          <a:bodyPr/>
          <a:lstStyle/>
          <a:p>
            <a:pPr marL="342900" lvl="1">
              <a:spcBef>
                <a:spcPct val="20000"/>
              </a:spcBef>
              <a:buFont typeface="Arial"/>
              <a:buChar char="•"/>
            </a:pPr>
            <a:r>
              <a:rPr lang="en-US" sz="2800" dirty="0" smtClean="0"/>
              <a:t>What is your process for screening for depression in your patients with diabetes? </a:t>
            </a:r>
          </a:p>
          <a:p>
            <a:pPr marL="342900" lvl="1">
              <a:spcBef>
                <a:spcPct val="20000"/>
              </a:spcBef>
              <a:buFont typeface="Arial"/>
              <a:buChar char="•"/>
            </a:pPr>
            <a:r>
              <a:rPr lang="en-US" sz="2800" dirty="0" smtClean="0"/>
              <a:t>What </a:t>
            </a:r>
            <a:r>
              <a:rPr lang="en-US" sz="2800" dirty="0"/>
              <a:t>tool(s) do you </a:t>
            </a:r>
            <a:r>
              <a:rPr lang="en-US" sz="2800" dirty="0" smtClean="0"/>
              <a:t>use?</a:t>
            </a:r>
          </a:p>
          <a:p>
            <a:pPr marL="342900" lvl="1">
              <a:spcBef>
                <a:spcPct val="20000"/>
              </a:spcBef>
              <a:buFont typeface="Arial"/>
              <a:buChar char="•"/>
            </a:pPr>
            <a:r>
              <a:rPr lang="en-US" sz="2800" dirty="0" smtClean="0"/>
              <a:t>What </a:t>
            </a:r>
            <a:r>
              <a:rPr lang="en-US" sz="2800" dirty="0"/>
              <a:t>are the next steps for patients exhibiting signs of depression?</a:t>
            </a:r>
          </a:p>
          <a:p>
            <a:pPr marL="342900" lvl="1">
              <a:spcBef>
                <a:spcPct val="20000"/>
              </a:spcBef>
              <a:buFont typeface="Arial"/>
              <a:buChar char="•"/>
            </a:pPr>
            <a:r>
              <a:rPr lang="en-US" sz="2800" dirty="0"/>
              <a:t>What tools or resources have you shared with patients exhibiting signs of depression?</a:t>
            </a:r>
          </a:p>
          <a:p>
            <a:endParaRPr lang="en-US" dirty="0"/>
          </a:p>
        </p:txBody>
      </p:sp>
    </p:spTree>
    <p:extLst>
      <p:ext uri="{BB962C8B-B14F-4D97-AF65-F5344CB8AC3E}">
        <p14:creationId xmlns:p14="http://schemas.microsoft.com/office/powerpoint/2010/main" val="3158507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904728" y="2190750"/>
            <a:ext cx="5639343" cy="1066799"/>
          </a:xfrm>
          <a:prstGeom prst="rect">
            <a:avLst/>
          </a:prstGeom>
        </p:spPr>
        <p:txBody>
          <a:bodyPr vert="horz" lIns="0" tIns="0" rIns="0" bIns="0" rtlCol="0" anchor="ctr">
            <a:noAutofit/>
          </a:bodyPr>
          <a:lstStyle>
            <a:lvl1pPr algn="ctr" defTabSz="457200" rtl="0" eaLnBrk="1" latinLnBrk="0" hangingPunct="1">
              <a:spcBef>
                <a:spcPct val="0"/>
              </a:spcBef>
              <a:buNone/>
              <a:defRPr sz="3200" b="0" kern="1200">
                <a:solidFill>
                  <a:srgbClr val="005EB5"/>
                </a:solidFill>
                <a:latin typeface="+mj-lt"/>
                <a:ea typeface="+mj-ea"/>
                <a:cs typeface="+mj-cs"/>
              </a:defRPr>
            </a:lvl1pPr>
          </a:lstStyle>
          <a:p>
            <a:r>
              <a:rPr lang="en-US" b="1" dirty="0" smtClean="0"/>
              <a:t>Tip #5</a:t>
            </a:r>
            <a:r>
              <a:rPr lang="en-US" dirty="0" smtClean="0"/>
              <a:t/>
            </a:r>
            <a:br>
              <a:rPr lang="en-US" dirty="0" smtClean="0"/>
            </a:br>
            <a:r>
              <a:rPr lang="en-US" b="1" dirty="0" smtClean="0"/>
              <a:t>Collaborate with patient on goals</a:t>
            </a:r>
            <a:r>
              <a:rPr lang="en-US" dirty="0" smtClean="0"/>
              <a:t/>
            </a:r>
            <a:br>
              <a:rPr lang="en-US" dirty="0" smtClean="0"/>
            </a:br>
            <a:endParaRPr lang="en-US" dirty="0"/>
          </a:p>
        </p:txBody>
      </p:sp>
    </p:spTree>
    <p:extLst>
      <p:ext uri="{BB962C8B-B14F-4D97-AF65-F5344CB8AC3E}">
        <p14:creationId xmlns:p14="http://schemas.microsoft.com/office/powerpoint/2010/main" val="1296450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en-US" b="1" dirty="0"/>
          </a:p>
        </p:txBody>
      </p:sp>
      <p:sp>
        <p:nvSpPr>
          <p:cNvPr id="3" name="Content Placeholder 2"/>
          <p:cNvSpPr>
            <a:spLocks noGrp="1"/>
          </p:cNvSpPr>
          <p:nvPr>
            <p:ph idx="1"/>
          </p:nvPr>
        </p:nvSpPr>
        <p:spPr/>
        <p:txBody>
          <a:bodyPr/>
          <a:lstStyle/>
          <a:p>
            <a:r>
              <a:rPr lang="en-US" dirty="0" smtClean="0"/>
              <a:t>Give an example of a S.M.A.R.T. goal you would develop in collaboration with a patient to help him/her improve an aspect of self-management.</a:t>
            </a:r>
          </a:p>
          <a:p>
            <a:r>
              <a:rPr lang="en-US" dirty="0" smtClean="0"/>
              <a:t>How can you link the patient’s S.M.A.R.T. goal to what motivates him or her? </a:t>
            </a:r>
          </a:p>
          <a:p>
            <a:r>
              <a:rPr lang="en-US" dirty="0" smtClean="0"/>
              <a:t>How </a:t>
            </a:r>
            <a:r>
              <a:rPr lang="en-US" dirty="0"/>
              <a:t>c</a:t>
            </a:r>
            <a:r>
              <a:rPr lang="en-US" dirty="0" smtClean="0"/>
              <a:t>ould you modify that S.M.A.R.T. goal to make it more realistic for the patient?</a:t>
            </a:r>
          </a:p>
          <a:p>
            <a:endParaRPr lang="en-US" dirty="0"/>
          </a:p>
        </p:txBody>
      </p:sp>
    </p:spTree>
    <p:extLst>
      <p:ext uri="{BB962C8B-B14F-4D97-AF65-F5344CB8AC3E}">
        <p14:creationId xmlns:p14="http://schemas.microsoft.com/office/powerpoint/2010/main" val="3061893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403" y="742950"/>
            <a:ext cx="2514599" cy="2514599"/>
          </a:xfrm>
          <a:prstGeom prst="rect">
            <a:avLst/>
          </a:prstGeom>
        </p:spPr>
      </p:pic>
      <p:sp>
        <p:nvSpPr>
          <p:cNvPr id="3" name="Title 2"/>
          <p:cNvSpPr>
            <a:spLocks noGrp="1"/>
          </p:cNvSpPr>
          <p:nvPr>
            <p:ph type="title"/>
          </p:nvPr>
        </p:nvSpPr>
        <p:spPr>
          <a:xfrm>
            <a:off x="1689032" y="2419350"/>
            <a:ext cx="5639343" cy="1066799"/>
          </a:xfrm>
        </p:spPr>
        <p:txBody>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T2G Talk &amp; Taste</a:t>
            </a:r>
            <a:br>
              <a:rPr lang="en-US" b="1" dirty="0" smtClean="0"/>
            </a:br>
            <a:r>
              <a:rPr lang="en-US" sz="2000" dirty="0" smtClean="0"/>
              <a:t>November 8, 2018</a:t>
            </a:r>
            <a:endParaRPr lang="en-US" sz="2000" dirty="0"/>
          </a:p>
        </p:txBody>
      </p:sp>
    </p:spTree>
    <p:extLst>
      <p:ext uri="{BB962C8B-B14F-4D97-AF65-F5344CB8AC3E}">
        <p14:creationId xmlns:p14="http://schemas.microsoft.com/office/powerpoint/2010/main" val="2753004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904728" y="2190750"/>
            <a:ext cx="5639343" cy="1066799"/>
          </a:xfrm>
          <a:prstGeom prst="rect">
            <a:avLst/>
          </a:prstGeom>
        </p:spPr>
        <p:txBody>
          <a:bodyPr vert="horz" lIns="0" tIns="0" rIns="0" bIns="0" rtlCol="0" anchor="ctr">
            <a:noAutofit/>
          </a:bodyPr>
          <a:lstStyle>
            <a:lvl1pPr algn="ctr" defTabSz="457200" rtl="0" eaLnBrk="1" latinLnBrk="0" hangingPunct="1">
              <a:spcBef>
                <a:spcPct val="0"/>
              </a:spcBef>
              <a:buNone/>
              <a:defRPr sz="3200" b="0" kern="1200">
                <a:solidFill>
                  <a:srgbClr val="005EB5"/>
                </a:solidFill>
                <a:latin typeface="+mj-lt"/>
                <a:ea typeface="+mj-ea"/>
                <a:cs typeface="+mj-cs"/>
              </a:defRPr>
            </a:lvl1pPr>
          </a:lstStyle>
          <a:p>
            <a:r>
              <a:rPr lang="en-US" b="1" dirty="0" smtClean="0"/>
              <a:t>Tip #5</a:t>
            </a:r>
            <a:r>
              <a:rPr lang="en-US" dirty="0" smtClean="0"/>
              <a:t/>
            </a:r>
            <a:br>
              <a:rPr lang="en-US" dirty="0" smtClean="0"/>
            </a:br>
            <a:r>
              <a:rPr lang="en-US" b="1" dirty="0" smtClean="0"/>
              <a:t>Schedule a follow-up</a:t>
            </a:r>
            <a:r>
              <a:rPr lang="en-US" dirty="0" smtClean="0"/>
              <a:t/>
            </a:r>
            <a:br>
              <a:rPr lang="en-US" dirty="0" smtClean="0"/>
            </a:br>
            <a:endParaRPr lang="en-US" dirty="0"/>
          </a:p>
        </p:txBody>
      </p:sp>
    </p:spTree>
    <p:extLst>
      <p:ext uri="{BB962C8B-B14F-4D97-AF65-F5344CB8AC3E}">
        <p14:creationId xmlns:p14="http://schemas.microsoft.com/office/powerpoint/2010/main" val="3415875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en-US" b="1" dirty="0"/>
          </a:p>
        </p:txBody>
      </p:sp>
      <p:sp>
        <p:nvSpPr>
          <p:cNvPr id="3" name="Content Placeholder 2"/>
          <p:cNvSpPr>
            <a:spLocks noGrp="1"/>
          </p:cNvSpPr>
          <p:nvPr>
            <p:ph idx="1"/>
          </p:nvPr>
        </p:nvSpPr>
        <p:spPr/>
        <p:txBody>
          <a:bodyPr/>
          <a:lstStyle/>
          <a:p>
            <a:r>
              <a:rPr lang="en-US" dirty="0" smtClean="0"/>
              <a:t>How do we determine whether or not a patient is at goal?</a:t>
            </a:r>
          </a:p>
          <a:p>
            <a:r>
              <a:rPr lang="en-US" dirty="0" smtClean="0"/>
              <a:t>What is our process for ensuring we see a patient </a:t>
            </a:r>
            <a:r>
              <a:rPr lang="en-US" dirty="0"/>
              <a:t>who is not at goal within </a:t>
            </a:r>
            <a:r>
              <a:rPr lang="en-US" dirty="0" smtClean="0"/>
              <a:t>30 days?</a:t>
            </a:r>
          </a:p>
          <a:p>
            <a:r>
              <a:rPr lang="en-US" dirty="0" smtClean="0"/>
              <a:t>What barriers do we currently face?</a:t>
            </a:r>
          </a:p>
          <a:p>
            <a:r>
              <a:rPr lang="en-US" dirty="0" smtClean="0"/>
              <a:t>What steps can we take to improve this process?</a:t>
            </a:r>
          </a:p>
        </p:txBody>
      </p:sp>
    </p:spTree>
    <p:extLst>
      <p:ext uri="{BB962C8B-B14F-4D97-AF65-F5344CB8AC3E}">
        <p14:creationId xmlns:p14="http://schemas.microsoft.com/office/powerpoint/2010/main" val="1079143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0104" r="1493"/>
          <a:stretch/>
        </p:blipFill>
        <p:spPr>
          <a:xfrm>
            <a:off x="609600" y="1070806"/>
            <a:ext cx="4335922" cy="3345046"/>
          </a:xfrm>
          <a:prstGeom prst="rect">
            <a:avLst/>
          </a:prstGeom>
        </p:spPr>
      </p:pic>
      <p:sp>
        <p:nvSpPr>
          <p:cNvPr id="6" name="Content Placeholder 5"/>
          <p:cNvSpPr>
            <a:spLocks noGrp="1"/>
          </p:cNvSpPr>
          <p:nvPr>
            <p:ph sz="half" idx="2"/>
          </p:nvPr>
        </p:nvSpPr>
        <p:spPr>
          <a:xfrm>
            <a:off x="5334000" y="209550"/>
            <a:ext cx="3253468" cy="4319600"/>
          </a:xfrm>
        </p:spPr>
        <p:txBody>
          <a:bodyPr anchor="ctr"/>
          <a:lstStyle/>
          <a:p>
            <a:pPr marL="0" indent="0">
              <a:buNone/>
            </a:pPr>
            <a:endParaRPr lang="en-US" dirty="0" smtClean="0"/>
          </a:p>
          <a:p>
            <a:pPr marL="0" indent="0" algn="ctr">
              <a:buNone/>
            </a:pPr>
            <a:r>
              <a:rPr lang="en-US" b="1" i="1" dirty="0" smtClean="0"/>
              <a:t>“Excellence </a:t>
            </a:r>
            <a:r>
              <a:rPr lang="en-US" b="1" i="1" dirty="0"/>
              <a:t>is the gradual result of always striving to do better</a:t>
            </a:r>
            <a:r>
              <a:rPr lang="en-US" b="1" i="1" dirty="0" smtClean="0"/>
              <a:t>.”</a:t>
            </a:r>
          </a:p>
          <a:p>
            <a:pPr marL="0" indent="0" algn="ctr">
              <a:buNone/>
            </a:pPr>
            <a:r>
              <a:rPr lang="en-US" i="1" dirty="0" smtClean="0"/>
              <a:t>- </a:t>
            </a:r>
            <a:r>
              <a:rPr lang="en-US" b="1" i="1" dirty="0"/>
              <a:t>Pat Riley</a:t>
            </a:r>
            <a:endParaRPr lang="en-US" i="1" dirty="0"/>
          </a:p>
        </p:txBody>
      </p:sp>
      <p:sp>
        <p:nvSpPr>
          <p:cNvPr id="4" name="Title 1"/>
          <p:cNvSpPr>
            <a:spLocks noGrp="1"/>
          </p:cNvSpPr>
          <p:nvPr>
            <p:ph type="title"/>
          </p:nvPr>
        </p:nvSpPr>
        <p:spPr>
          <a:xfrm>
            <a:off x="381000" y="72172"/>
            <a:ext cx="7467600" cy="662702"/>
          </a:xfrm>
        </p:spPr>
        <p:txBody>
          <a:bodyPr/>
          <a:lstStyle/>
          <a:p>
            <a:r>
              <a:rPr lang="en-US" b="1" dirty="0" smtClean="0"/>
              <a:t>Staff Recognition</a:t>
            </a:r>
            <a:endParaRPr lang="en-US" b="1" dirty="0"/>
          </a:p>
        </p:txBody>
      </p:sp>
    </p:spTree>
    <p:extLst>
      <p:ext uri="{BB962C8B-B14F-4D97-AF65-F5344CB8AC3E}">
        <p14:creationId xmlns:p14="http://schemas.microsoft.com/office/powerpoint/2010/main" val="3864778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Resources</a:t>
            </a:r>
            <a:endParaRPr lang="en-US" b="1" dirty="0"/>
          </a:p>
        </p:txBody>
      </p:sp>
      <p:sp>
        <p:nvSpPr>
          <p:cNvPr id="3" name="Content Placeholder 2"/>
          <p:cNvSpPr>
            <a:spLocks noGrp="1"/>
          </p:cNvSpPr>
          <p:nvPr>
            <p:ph idx="1"/>
          </p:nvPr>
        </p:nvSpPr>
        <p:spPr/>
        <p:txBody>
          <a:bodyPr/>
          <a:lstStyle/>
          <a:p>
            <a:pPr>
              <a:spcAft>
                <a:spcPts val="200"/>
              </a:spcAft>
            </a:pPr>
            <a:r>
              <a:rPr lang="en-US" sz="1800" dirty="0">
                <a:hlinkClick r:id="rId3"/>
              </a:rPr>
              <a:t>A New Language for Diabetes: Improving Communication with and about People with Diabetes</a:t>
            </a:r>
            <a:r>
              <a:rPr lang="en-US" sz="1800" dirty="0"/>
              <a:t> (Diabetes Australia)</a:t>
            </a:r>
          </a:p>
          <a:p>
            <a:pPr>
              <a:spcAft>
                <a:spcPts val="200"/>
              </a:spcAft>
            </a:pPr>
            <a:r>
              <a:rPr lang="en-US" sz="1800" dirty="0" smtClean="0">
                <a:hlinkClick r:id="rId4"/>
              </a:rPr>
              <a:t>Diabetes and Your Heart: Making the Connection</a:t>
            </a:r>
            <a:r>
              <a:rPr lang="en-US" sz="1800" dirty="0"/>
              <a:t> </a:t>
            </a:r>
            <a:r>
              <a:rPr lang="en-US" sz="1800" dirty="0" smtClean="0"/>
              <a:t>(Novo Nordisk, Inc.)*</a:t>
            </a:r>
            <a:endParaRPr lang="en-US" sz="1800" dirty="0" smtClean="0">
              <a:hlinkClick r:id="rId4"/>
            </a:endParaRPr>
          </a:p>
          <a:p>
            <a:pPr>
              <a:spcAft>
                <a:spcPts val="200"/>
              </a:spcAft>
            </a:pPr>
            <a:r>
              <a:rPr lang="en-US" sz="1800" dirty="0" smtClean="0">
                <a:hlinkClick r:id="rId4"/>
              </a:rPr>
              <a:t>Diabetes </a:t>
            </a:r>
            <a:r>
              <a:rPr lang="en-US" sz="1800" dirty="0">
                <a:hlinkClick r:id="rId4"/>
              </a:rPr>
              <a:t>Distress Scale</a:t>
            </a:r>
            <a:r>
              <a:rPr lang="en-US" sz="1800" dirty="0"/>
              <a:t> (Behavioral Diabetes Institute)</a:t>
            </a:r>
          </a:p>
          <a:p>
            <a:pPr>
              <a:spcAft>
                <a:spcPts val="200"/>
              </a:spcAft>
            </a:pPr>
            <a:r>
              <a:rPr lang="en-US" sz="1800" dirty="0">
                <a:hlinkClick r:id="rId5"/>
              </a:rPr>
              <a:t>Language Matters: Language &amp; Diabetes </a:t>
            </a:r>
            <a:r>
              <a:rPr lang="en-US" sz="1800" dirty="0"/>
              <a:t>(National Health Service England)</a:t>
            </a:r>
          </a:p>
          <a:p>
            <a:pPr>
              <a:spcAft>
                <a:spcPts val="200"/>
              </a:spcAft>
            </a:pPr>
            <a:r>
              <a:rPr lang="en-US" sz="1800" dirty="0" smtClean="0">
                <a:hlinkClick r:id="rId6"/>
              </a:rPr>
              <a:t>Mental </a:t>
            </a:r>
            <a:r>
              <a:rPr lang="en-US" sz="1800" dirty="0">
                <a:hlinkClick r:id="rId6"/>
              </a:rPr>
              <a:t>Health Provider Directory</a:t>
            </a:r>
            <a:r>
              <a:rPr lang="en-US" sz="1800" dirty="0"/>
              <a:t> (American Diabetes Association)</a:t>
            </a:r>
          </a:p>
          <a:p>
            <a:pPr>
              <a:spcAft>
                <a:spcPts val="200"/>
              </a:spcAft>
            </a:pPr>
            <a:r>
              <a:rPr lang="en-US" sz="1800" dirty="0" smtClean="0">
                <a:hlinkClick r:id="rId7"/>
              </a:rPr>
              <a:t>Psychosocial </a:t>
            </a:r>
            <a:r>
              <a:rPr lang="en-US" sz="1800" dirty="0">
                <a:hlinkClick r:id="rId7"/>
              </a:rPr>
              <a:t>Care in People with Diabetes Webcast</a:t>
            </a:r>
            <a:r>
              <a:rPr lang="en-US" sz="1800" dirty="0"/>
              <a:t> (American Diabetes Association</a:t>
            </a:r>
            <a:r>
              <a:rPr lang="en-US" sz="1800" dirty="0" smtClean="0"/>
              <a:t>)</a:t>
            </a:r>
          </a:p>
          <a:p>
            <a:pPr>
              <a:spcAft>
                <a:spcPts val="200"/>
              </a:spcAft>
            </a:pPr>
            <a:r>
              <a:rPr lang="en-US" sz="1800" dirty="0" smtClean="0">
                <a:hlinkClick r:id="rId8"/>
              </a:rPr>
              <a:t>Speaking the Language of Diabetes: Language Guidance for Diabetes-Related Research, Education, and Publications  </a:t>
            </a:r>
            <a:r>
              <a:rPr lang="en-US" sz="1800" dirty="0" smtClean="0"/>
              <a:t>(American Association of Diabetes Educators)</a:t>
            </a:r>
            <a:endParaRPr lang="en-US" sz="1800" dirty="0" smtClean="0"/>
          </a:p>
          <a:p>
            <a:pPr>
              <a:spcAft>
                <a:spcPts val="200"/>
              </a:spcAft>
            </a:pPr>
            <a:r>
              <a:rPr lang="en-US" sz="1800" dirty="0" smtClean="0">
                <a:hlinkClick r:id="rId9"/>
              </a:rPr>
              <a:t>The Use of Language in Diabetes Care and Education </a:t>
            </a:r>
            <a:r>
              <a:rPr lang="en-US" sz="1800" dirty="0" smtClean="0"/>
              <a:t>(</a:t>
            </a:r>
            <a:r>
              <a:rPr lang="en-US" sz="1800" i="1" dirty="0" smtClean="0"/>
              <a:t>The Diabetes Educator</a:t>
            </a:r>
            <a:r>
              <a:rPr lang="en-US" sz="1800" dirty="0" smtClean="0"/>
              <a:t>)</a:t>
            </a:r>
            <a:endParaRPr lang="en-US" sz="1800" dirty="0" smtClean="0"/>
          </a:p>
        </p:txBody>
      </p:sp>
      <p:sp>
        <p:nvSpPr>
          <p:cNvPr id="5" name="TextBox 4"/>
          <p:cNvSpPr txBox="1"/>
          <p:nvPr/>
        </p:nvSpPr>
        <p:spPr>
          <a:xfrm>
            <a:off x="387409" y="4461968"/>
            <a:ext cx="8305800" cy="369332"/>
          </a:xfrm>
          <a:prstGeom prst="rect">
            <a:avLst/>
          </a:prstGeom>
          <a:noFill/>
        </p:spPr>
        <p:txBody>
          <a:bodyPr wrap="square" rtlCol="0">
            <a:spAutoFit/>
          </a:bodyPr>
          <a:lstStyle/>
          <a:p>
            <a:r>
              <a:rPr lang="en-US" dirty="0" smtClean="0"/>
              <a:t>*</a:t>
            </a:r>
            <a:r>
              <a:rPr lang="en-US" sz="1400" dirty="0" smtClean="0"/>
              <a:t>Novo Nordisk, Inc. is the Together 2 Goal® Presenting Corporate Collaborator </a:t>
            </a:r>
            <a:endParaRPr lang="en-US" sz="1400" dirty="0"/>
          </a:p>
        </p:txBody>
      </p:sp>
    </p:spTree>
    <p:extLst>
      <p:ext uri="{BB962C8B-B14F-4D97-AF65-F5344CB8AC3E}">
        <p14:creationId xmlns:p14="http://schemas.microsoft.com/office/powerpoint/2010/main" val="2806096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Beyond National Day of Action…</a:t>
            </a:r>
            <a:endParaRPr lang="en-US" b="1" dirty="0"/>
          </a:p>
        </p:txBody>
      </p:sp>
      <p:sp>
        <p:nvSpPr>
          <p:cNvPr id="3" name="Content Placeholder 2"/>
          <p:cNvSpPr>
            <a:spLocks noGrp="1"/>
          </p:cNvSpPr>
          <p:nvPr>
            <p:ph idx="1"/>
          </p:nvPr>
        </p:nvSpPr>
        <p:spPr>
          <a:noFill/>
        </p:spPr>
        <p:txBody>
          <a:bodyPr/>
          <a:lstStyle/>
          <a:p>
            <a:r>
              <a:rPr lang="en-US" dirty="0" smtClean="0"/>
              <a:t>Continue the discussion!</a:t>
            </a:r>
          </a:p>
          <a:p>
            <a:r>
              <a:rPr lang="en-US" dirty="0" smtClean="0"/>
              <a:t>Attend a T2G monthly webinar (to register email </a:t>
            </a:r>
            <a:r>
              <a:rPr lang="en-US" dirty="0" smtClean="0">
                <a:hlinkClick r:id="rId3"/>
              </a:rPr>
              <a:t>together2goal@amga.org</a:t>
            </a:r>
            <a:r>
              <a:rPr lang="en-US" dirty="0" smtClean="0"/>
              <a:t>)</a:t>
            </a:r>
          </a:p>
          <a:p>
            <a:r>
              <a:rPr lang="en-US" dirty="0" smtClean="0"/>
              <a:t>Consult the </a:t>
            </a:r>
            <a:r>
              <a:rPr lang="en-US" dirty="0" smtClean="0">
                <a:hlinkClick r:id="rId4"/>
              </a:rPr>
              <a:t>T2G Campaign </a:t>
            </a:r>
            <a:r>
              <a:rPr lang="en-US" dirty="0">
                <a:hlinkClick r:id="rId4"/>
              </a:rPr>
              <a:t>T</a:t>
            </a:r>
            <a:r>
              <a:rPr lang="en-US" dirty="0" smtClean="0">
                <a:hlinkClick r:id="rId4"/>
              </a:rPr>
              <a:t>oolkit </a:t>
            </a:r>
            <a:endParaRPr lang="en-US" dirty="0" smtClean="0"/>
          </a:p>
          <a:p>
            <a:r>
              <a:rPr lang="en-US" dirty="0" smtClean="0"/>
              <a:t>Use data to improve </a:t>
            </a:r>
          </a:p>
          <a:p>
            <a:r>
              <a:rPr lang="en-US" dirty="0" smtClean="0"/>
              <a:t>Visit </a:t>
            </a:r>
            <a:r>
              <a:rPr lang="en-US" dirty="0" smtClean="0">
                <a:hlinkClick r:id="rId5"/>
              </a:rPr>
              <a:t>www.together2goal.org</a:t>
            </a:r>
            <a:r>
              <a:rPr lang="en-US" dirty="0" smtClean="0"/>
              <a:t> </a:t>
            </a:r>
          </a:p>
          <a:p>
            <a:pPr marL="0" indent="0">
              <a:buNone/>
            </a:pPr>
            <a:endParaRPr lang="en-US" dirty="0" smtClean="0"/>
          </a:p>
        </p:txBody>
      </p:sp>
    </p:spTree>
    <p:extLst>
      <p:ext uri="{BB962C8B-B14F-4D97-AF65-F5344CB8AC3E}">
        <p14:creationId xmlns:p14="http://schemas.microsoft.com/office/powerpoint/2010/main" val="975117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509532" y="74085"/>
            <a:ext cx="3024868" cy="4319600"/>
          </a:xfrm>
        </p:spPr>
        <p:txBody>
          <a:bodyPr anchor="ctr"/>
          <a:lstStyle/>
          <a:p>
            <a:pPr marL="0" indent="0">
              <a:buNone/>
            </a:pPr>
            <a:endParaRPr lang="en-US" dirty="0" smtClean="0"/>
          </a:p>
          <a:p>
            <a:pPr marL="0" indent="0" algn="ctr">
              <a:buNone/>
            </a:pPr>
            <a:r>
              <a:rPr lang="en-US" b="1" dirty="0" smtClean="0"/>
              <a:t>Together, we can improve care for 1 million people living with Type 2 diabetes! </a:t>
            </a:r>
            <a:endParaRPr lang="en-US" b="1" dirty="0"/>
          </a:p>
        </p:txBody>
      </p:sp>
      <p:pic>
        <p:nvPicPr>
          <p:cNvPr id="7" name="Content Placeholder 3"/>
          <p:cNvPicPr>
            <a:picLocks noGrp="1" noChangeAspect="1"/>
          </p:cNvPicPr>
          <p:nvPr>
            <p:ph sz="half" idx="1"/>
          </p:nvPr>
        </p:nvPicPr>
        <p:blipFill>
          <a:blip r:embed="rId3"/>
          <a:stretch>
            <a:fillRect/>
          </a:stretch>
        </p:blipFill>
        <p:spPr>
          <a:xfrm>
            <a:off x="609600" y="1070805"/>
            <a:ext cx="4335922" cy="3349550"/>
          </a:xfrm>
          <a:prstGeom prst="rect">
            <a:avLst/>
          </a:prstGeom>
        </p:spPr>
      </p:pic>
      <p:sp>
        <p:nvSpPr>
          <p:cNvPr id="4" name="Title 1"/>
          <p:cNvSpPr>
            <a:spLocks noGrp="1"/>
          </p:cNvSpPr>
          <p:nvPr>
            <p:ph type="title"/>
          </p:nvPr>
        </p:nvSpPr>
        <p:spPr>
          <a:xfrm>
            <a:off x="381000" y="72172"/>
            <a:ext cx="7467600" cy="662702"/>
          </a:xfrm>
        </p:spPr>
        <p:txBody>
          <a:bodyPr/>
          <a:lstStyle/>
          <a:p>
            <a:r>
              <a:rPr lang="en-US" b="1" dirty="0" smtClean="0"/>
              <a:t>Beyond Nati</a:t>
            </a:r>
            <a:r>
              <a:rPr lang="en-US" b="1" dirty="0" smtClean="0">
                <a:solidFill>
                  <a:srgbClr val="005EB5"/>
                </a:solidFill>
              </a:rPr>
              <a:t>on</a:t>
            </a:r>
            <a:r>
              <a:rPr lang="en-US" b="1" dirty="0" smtClean="0"/>
              <a:t>al Day of Action…</a:t>
            </a:r>
            <a:endParaRPr lang="en-US" b="1" dirty="0"/>
          </a:p>
        </p:txBody>
      </p:sp>
    </p:spTree>
    <p:extLst>
      <p:ext uri="{BB962C8B-B14F-4D97-AF65-F5344CB8AC3E}">
        <p14:creationId xmlns:p14="http://schemas.microsoft.com/office/powerpoint/2010/main" val="3715212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group selfie doct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536" y="1070806"/>
            <a:ext cx="4645909" cy="31011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5410200" y="80950"/>
            <a:ext cx="3558268" cy="4319600"/>
          </a:xfrm>
        </p:spPr>
        <p:txBody>
          <a:bodyPr anchor="ctr"/>
          <a:lstStyle/>
          <a:p>
            <a:pPr marL="0" indent="0">
              <a:buNone/>
            </a:pPr>
            <a:endParaRPr lang="en-US" dirty="0" smtClean="0"/>
          </a:p>
          <a:p>
            <a:pPr marL="0" indent="0" algn="ctr">
              <a:spcBef>
                <a:spcPts val="0"/>
              </a:spcBef>
              <a:buNone/>
            </a:pPr>
            <a:r>
              <a:rPr lang="en-US" b="1" dirty="0" smtClean="0"/>
              <a:t>Share your group selfie </a:t>
            </a:r>
          </a:p>
          <a:p>
            <a:pPr marL="0" indent="0" algn="ctr">
              <a:spcBef>
                <a:spcPts val="0"/>
              </a:spcBef>
              <a:buNone/>
            </a:pPr>
            <a:r>
              <a:rPr lang="en-US" b="1" dirty="0" smtClean="0"/>
              <a:t>(and completed reimbursement form) with together2goal@amga.org!</a:t>
            </a:r>
            <a:endParaRPr lang="en-US" dirty="0"/>
          </a:p>
        </p:txBody>
      </p:sp>
      <p:sp>
        <p:nvSpPr>
          <p:cNvPr id="4" name="Title 1"/>
          <p:cNvSpPr>
            <a:spLocks noGrp="1"/>
          </p:cNvSpPr>
          <p:nvPr>
            <p:ph type="title"/>
          </p:nvPr>
        </p:nvSpPr>
        <p:spPr>
          <a:xfrm>
            <a:off x="381000" y="72172"/>
            <a:ext cx="7467600" cy="662702"/>
          </a:xfrm>
        </p:spPr>
        <p:txBody>
          <a:bodyPr/>
          <a:lstStyle/>
          <a:p>
            <a:r>
              <a:rPr lang="en-US" b="1" dirty="0" smtClean="0"/>
              <a:t>Take a Group Selfie!</a:t>
            </a:r>
            <a:endParaRPr lang="en-US" b="1" dirty="0"/>
          </a:p>
        </p:txBody>
      </p:sp>
    </p:spTree>
    <p:extLst>
      <p:ext uri="{BB962C8B-B14F-4D97-AF65-F5344CB8AC3E}">
        <p14:creationId xmlns:p14="http://schemas.microsoft.com/office/powerpoint/2010/main" val="3347509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b="1" dirty="0" smtClean="0"/>
              <a:t>Agenda</a:t>
            </a:r>
            <a:endParaRPr lang="en-US" b="1" dirty="0"/>
          </a:p>
        </p:txBody>
      </p:sp>
      <p:sp>
        <p:nvSpPr>
          <p:cNvPr id="4" name="Content Placeholder 3"/>
          <p:cNvSpPr>
            <a:spLocks noGrp="1"/>
          </p:cNvSpPr>
          <p:nvPr>
            <p:ph idx="1"/>
          </p:nvPr>
        </p:nvSpPr>
        <p:spPr/>
        <p:txBody>
          <a:bodyPr/>
          <a:lstStyle/>
          <a:p>
            <a:r>
              <a:rPr lang="en-US" dirty="0" smtClean="0"/>
              <a:t>Watch T2G provider video</a:t>
            </a:r>
          </a:p>
          <a:p>
            <a:r>
              <a:rPr lang="en-US" dirty="0" smtClean="0"/>
              <a:t>Select and discuss three tips as a group</a:t>
            </a:r>
          </a:p>
          <a:p>
            <a:r>
              <a:rPr lang="en-US" dirty="0" smtClean="0"/>
              <a:t>Recognize exceptional staff </a:t>
            </a:r>
          </a:p>
          <a:p>
            <a:r>
              <a:rPr lang="en-US" dirty="0" smtClean="0"/>
              <a:t>Learn about additional resources</a:t>
            </a:r>
          </a:p>
          <a:p>
            <a:r>
              <a:rPr lang="en-US" dirty="0" smtClean="0"/>
              <a:t>Take our team picture! </a:t>
            </a:r>
          </a:p>
          <a:p>
            <a:endParaRPr lang="en-US" dirty="0"/>
          </a:p>
        </p:txBody>
      </p:sp>
    </p:spTree>
    <p:extLst>
      <p:ext uri="{BB962C8B-B14F-4D97-AF65-F5344CB8AC3E}">
        <p14:creationId xmlns:p14="http://schemas.microsoft.com/office/powerpoint/2010/main" val="2076419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T2G Provider Video</a:t>
            </a:r>
          </a:p>
        </p:txBody>
      </p:sp>
      <p:pic>
        <p:nvPicPr>
          <p:cNvPr id="3" name="sRVs3JqyIDg"/>
          <p:cNvPicPr>
            <a:picLocks noRot="1" noChangeAspect="1"/>
          </p:cNvPicPr>
          <p:nvPr>
            <a:videoFile r:link="rId1"/>
          </p:nvPr>
        </p:nvPicPr>
        <p:blipFill>
          <a:blip r:embed="rId4"/>
          <a:stretch>
            <a:fillRect/>
          </a:stretch>
        </p:blipFill>
        <p:spPr>
          <a:xfrm>
            <a:off x="2286000" y="1285875"/>
            <a:ext cx="4572000" cy="2571750"/>
          </a:xfrm>
          <a:prstGeom prst="rect">
            <a:avLst/>
          </a:prstGeom>
        </p:spPr>
      </p:pic>
    </p:spTree>
    <p:extLst>
      <p:ext uri="{BB962C8B-B14F-4D97-AF65-F5344CB8AC3E}">
        <p14:creationId xmlns:p14="http://schemas.microsoft.com/office/powerpoint/2010/main" val="2842693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Select Three Tips for Discussion </a:t>
            </a:r>
          </a:p>
        </p:txBody>
      </p:sp>
      <p:sp>
        <p:nvSpPr>
          <p:cNvPr id="3" name="Content Placeholder 2"/>
          <p:cNvSpPr>
            <a:spLocks noGrp="1"/>
          </p:cNvSpPr>
          <p:nvPr>
            <p:ph idx="1"/>
          </p:nvPr>
        </p:nvSpPr>
        <p:spPr/>
        <p:txBody>
          <a:bodyPr/>
          <a:lstStyle/>
          <a:p>
            <a:pPr marL="514350" indent="-514350">
              <a:buAutoNum type="arabicPeriod"/>
            </a:pPr>
            <a:r>
              <a:rPr lang="en-US" dirty="0" smtClean="0"/>
              <a:t>Order labs in advance</a:t>
            </a:r>
          </a:p>
          <a:p>
            <a:pPr marL="514350" indent="-514350">
              <a:buAutoNum type="arabicPeriod"/>
            </a:pPr>
            <a:r>
              <a:rPr lang="en-US" dirty="0" smtClean="0"/>
              <a:t>Remind patients to bring their blood sugar logs</a:t>
            </a:r>
          </a:p>
          <a:p>
            <a:pPr marL="514350" indent="-514350">
              <a:buAutoNum type="arabicPeriod"/>
            </a:pPr>
            <a:r>
              <a:rPr lang="en-US" dirty="0" smtClean="0"/>
              <a:t>Use language that engages patients</a:t>
            </a:r>
          </a:p>
          <a:p>
            <a:pPr marL="514350" indent="-514350">
              <a:buAutoNum type="arabicPeriod"/>
            </a:pPr>
            <a:r>
              <a:rPr lang="en-US" dirty="0" smtClean="0"/>
              <a:t>Screen for depression</a:t>
            </a:r>
          </a:p>
          <a:p>
            <a:pPr marL="514350" indent="-514350">
              <a:buAutoNum type="arabicPeriod"/>
            </a:pPr>
            <a:r>
              <a:rPr lang="en-US" dirty="0" smtClean="0"/>
              <a:t>Collaborate with patient on goals</a:t>
            </a:r>
          </a:p>
          <a:p>
            <a:pPr marL="514350" indent="-514350">
              <a:buAutoNum type="arabicPeriod"/>
            </a:pPr>
            <a:r>
              <a:rPr lang="en-US" dirty="0" smtClean="0"/>
              <a:t>Schedule a follow-up</a:t>
            </a:r>
          </a:p>
          <a:p>
            <a:pPr marL="514350" indent="-514350">
              <a:buAutoNum type="arabicPeriod"/>
            </a:pPr>
            <a:endParaRPr lang="en-US" dirty="0"/>
          </a:p>
        </p:txBody>
      </p:sp>
    </p:spTree>
    <p:extLst>
      <p:ext uri="{BB962C8B-B14F-4D97-AF65-F5344CB8AC3E}">
        <p14:creationId xmlns:p14="http://schemas.microsoft.com/office/powerpoint/2010/main" val="2183312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Tip #1</a:t>
            </a:r>
            <a:r>
              <a:rPr lang="en-US" dirty="0" smtClean="0"/>
              <a:t/>
            </a:r>
            <a:br>
              <a:rPr lang="en-US" dirty="0" smtClean="0"/>
            </a:br>
            <a:r>
              <a:rPr lang="en-US" b="1" dirty="0"/>
              <a:t>Order labs in advance</a:t>
            </a:r>
            <a:r>
              <a:rPr lang="en-US" dirty="0" smtClean="0"/>
              <a:t/>
            </a:r>
            <a:br>
              <a:rPr lang="en-US" dirty="0" smtClean="0"/>
            </a:br>
            <a:endParaRPr lang="en-US" dirty="0"/>
          </a:p>
        </p:txBody>
      </p:sp>
    </p:spTree>
    <p:extLst>
      <p:ext uri="{BB962C8B-B14F-4D97-AF65-F5344CB8AC3E}">
        <p14:creationId xmlns:p14="http://schemas.microsoft.com/office/powerpoint/2010/main" val="1286761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Discussion</a:t>
            </a:r>
            <a:endParaRPr lang="en-US" b="1" dirty="0"/>
          </a:p>
        </p:txBody>
      </p:sp>
      <p:sp>
        <p:nvSpPr>
          <p:cNvPr id="4" name="Content Placeholder 3"/>
          <p:cNvSpPr>
            <a:spLocks noGrp="1"/>
          </p:cNvSpPr>
          <p:nvPr>
            <p:ph idx="1"/>
          </p:nvPr>
        </p:nvSpPr>
        <p:spPr/>
        <p:txBody>
          <a:bodyPr/>
          <a:lstStyle/>
          <a:p>
            <a:r>
              <a:rPr lang="en-US" dirty="0" smtClean="0"/>
              <a:t>What is the advantage of having lab results available in advance of or at the point of care?</a:t>
            </a:r>
          </a:p>
          <a:p>
            <a:r>
              <a:rPr lang="en-US" dirty="0" smtClean="0"/>
              <a:t>What is our process for having labs ready prior to appointments?</a:t>
            </a:r>
          </a:p>
          <a:p>
            <a:r>
              <a:rPr lang="en-US" dirty="0"/>
              <a:t>What barriers do we currently face? </a:t>
            </a:r>
          </a:p>
          <a:p>
            <a:r>
              <a:rPr lang="en-US" dirty="0" smtClean="0"/>
              <a:t>What </a:t>
            </a:r>
            <a:r>
              <a:rPr lang="en-US" dirty="0"/>
              <a:t>steps can we take to improve this process? </a:t>
            </a:r>
          </a:p>
          <a:p>
            <a:pPr marL="0" indent="0">
              <a:buNone/>
            </a:pPr>
            <a:endParaRPr lang="en-US" dirty="0"/>
          </a:p>
        </p:txBody>
      </p:sp>
    </p:spTree>
    <p:extLst>
      <p:ext uri="{BB962C8B-B14F-4D97-AF65-F5344CB8AC3E}">
        <p14:creationId xmlns:p14="http://schemas.microsoft.com/office/powerpoint/2010/main" val="2650760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Tip #2</a:t>
            </a:r>
            <a:r>
              <a:rPr lang="en-US" dirty="0" smtClean="0"/>
              <a:t/>
            </a:r>
            <a:br>
              <a:rPr lang="en-US" dirty="0" smtClean="0"/>
            </a:br>
            <a:r>
              <a:rPr lang="en-US" b="1" dirty="0"/>
              <a:t>Remind patients to bring their blood sugar logs</a:t>
            </a:r>
            <a:r>
              <a:rPr lang="en-US" dirty="0" smtClean="0"/>
              <a:t/>
            </a:r>
            <a:br>
              <a:rPr lang="en-US" dirty="0" smtClean="0"/>
            </a:br>
            <a:endParaRPr lang="en-US" dirty="0"/>
          </a:p>
        </p:txBody>
      </p:sp>
    </p:spTree>
    <p:extLst>
      <p:ext uri="{BB962C8B-B14F-4D97-AF65-F5344CB8AC3E}">
        <p14:creationId xmlns:p14="http://schemas.microsoft.com/office/powerpoint/2010/main" val="720053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Discussion</a:t>
            </a:r>
            <a:endParaRPr lang="en-US" b="1" dirty="0"/>
          </a:p>
        </p:txBody>
      </p:sp>
      <p:sp>
        <p:nvSpPr>
          <p:cNvPr id="4" name="Content Placeholder 3"/>
          <p:cNvSpPr>
            <a:spLocks noGrp="1"/>
          </p:cNvSpPr>
          <p:nvPr>
            <p:ph idx="1"/>
          </p:nvPr>
        </p:nvSpPr>
        <p:spPr/>
        <p:txBody>
          <a:bodyPr/>
          <a:lstStyle/>
          <a:p>
            <a:r>
              <a:rPr lang="en-US" sz="3000" dirty="0" smtClean="0"/>
              <a:t>What process is in place to remind patients to bring their blood sugar logs (including glucometers) to appointments?</a:t>
            </a:r>
          </a:p>
          <a:p>
            <a:r>
              <a:rPr lang="en-US" sz="3000" dirty="0"/>
              <a:t>What barriers do patients </a:t>
            </a:r>
            <a:r>
              <a:rPr lang="en-US" sz="3000" dirty="0" smtClean="0"/>
              <a:t>cite </a:t>
            </a:r>
            <a:r>
              <a:rPr lang="en-US" sz="3000" dirty="0"/>
              <a:t>when they don’t bring their blood sugar logs?</a:t>
            </a:r>
          </a:p>
          <a:p>
            <a:r>
              <a:rPr lang="en-US" sz="3000" dirty="0"/>
              <a:t>How can we make this request easier for patients? </a:t>
            </a:r>
          </a:p>
          <a:p>
            <a:pPr marL="0" indent="0">
              <a:buNone/>
            </a:pPr>
            <a:endParaRPr lang="en-US" dirty="0"/>
          </a:p>
        </p:txBody>
      </p:sp>
    </p:spTree>
    <p:extLst>
      <p:ext uri="{BB962C8B-B14F-4D97-AF65-F5344CB8AC3E}">
        <p14:creationId xmlns:p14="http://schemas.microsoft.com/office/powerpoint/2010/main" val="637807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AMGA Master ">
  <a:themeElements>
    <a:clrScheme name="Together 2 Goal">
      <a:dk1>
        <a:srgbClr val="005EB5"/>
      </a:dk1>
      <a:lt1>
        <a:sysClr val="window" lastClr="FFFFFF"/>
      </a:lt1>
      <a:dk2>
        <a:srgbClr val="005EB5"/>
      </a:dk2>
      <a:lt2>
        <a:srgbClr val="FFFFFF"/>
      </a:lt2>
      <a:accent1>
        <a:srgbClr val="41B6E6"/>
      </a:accent1>
      <a:accent2>
        <a:srgbClr val="A2AAAD"/>
      </a:accent2>
      <a:accent3>
        <a:srgbClr val="3CB073"/>
      </a:accent3>
      <a:accent4>
        <a:srgbClr val="005EB5"/>
      </a:accent4>
      <a:accent5>
        <a:srgbClr val="D14E94"/>
      </a:accent5>
      <a:accent6>
        <a:srgbClr val="DE931C"/>
      </a:accent6>
      <a:hlink>
        <a:srgbClr val="00B050"/>
      </a:hlink>
      <a:folHlink>
        <a:srgbClr val="D14E94"/>
      </a:folHlink>
    </a:clrScheme>
    <a:fontScheme name="AMGA">
      <a:majorFont>
        <a:latin typeface="Calibri"/>
        <a:ea typeface=""/>
        <a:cs typeface=""/>
      </a:majorFont>
      <a:minorFont>
        <a:latin typeface="Calibri"/>
        <a:ea typeface=""/>
        <a:cs typeface=""/>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2G Wide Master [Read-Only]" id="{A88735AF-D74F-484A-93B2-E4A96CE6CF8B}" vid="{227C09B9-DC21-445A-A47A-A2B4D9133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T2G Wide Master</Template>
  <TotalTime>2163</TotalTime>
  <Words>1724</Words>
  <Application>Microsoft Office PowerPoint</Application>
  <PresentationFormat>On-screen Show (16:9)</PresentationFormat>
  <Paragraphs>176</Paragraphs>
  <Slides>26</Slides>
  <Notes>20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Wingdings</vt:lpstr>
      <vt:lpstr>AMGA Master </vt:lpstr>
      <vt:lpstr>PowerPoint Presentation</vt:lpstr>
      <vt:lpstr>   T2G Talk &amp; Taste November 8, 2018</vt:lpstr>
      <vt:lpstr>Agenda</vt:lpstr>
      <vt:lpstr>T2G Provider Video</vt:lpstr>
      <vt:lpstr>Select Three Tips for Discussion </vt:lpstr>
      <vt:lpstr>Tip #1 Order labs in advance </vt:lpstr>
      <vt:lpstr>Discussion</vt:lpstr>
      <vt:lpstr>Tip #2 Remind patients to bring their blood sugar logs </vt:lpstr>
      <vt:lpstr>Discussion</vt:lpstr>
      <vt:lpstr>Discussion</vt:lpstr>
      <vt:lpstr>Tip #3 Use language that engages patients </vt:lpstr>
      <vt:lpstr>Discussion</vt:lpstr>
      <vt:lpstr>Discussion</vt:lpstr>
      <vt:lpstr>Discussion</vt:lpstr>
      <vt:lpstr>Discussion</vt:lpstr>
      <vt:lpstr>Tip #4 Screen for depression </vt:lpstr>
      <vt:lpstr>Discussion</vt:lpstr>
      <vt:lpstr>PowerPoint Presentation</vt:lpstr>
      <vt:lpstr>Discussion</vt:lpstr>
      <vt:lpstr>PowerPoint Presentation</vt:lpstr>
      <vt:lpstr>Discussion</vt:lpstr>
      <vt:lpstr>Staff Recognition</vt:lpstr>
      <vt:lpstr>Additional Resources</vt:lpstr>
      <vt:lpstr>Beyond National Day of Action…</vt:lpstr>
      <vt:lpstr>Beyond National Day of Action…</vt:lpstr>
      <vt:lpstr>Take a Group Selfie!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Cornbrooks</dc:creator>
  <cp:lastModifiedBy>Lisa Cornbrooks</cp:lastModifiedBy>
  <cp:revision>73</cp:revision>
  <cp:lastPrinted>2018-07-25T21:37:51Z</cp:lastPrinted>
  <dcterms:created xsi:type="dcterms:W3CDTF">2018-08-14T14:20:17Z</dcterms:created>
  <dcterms:modified xsi:type="dcterms:W3CDTF">2018-10-02T20:22:23Z</dcterms:modified>
</cp:coreProperties>
</file>